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sldIdLst>
    <p:sldId id="256" r:id="rId3"/>
    <p:sldId id="265" r:id="rId4"/>
    <p:sldId id="263" r:id="rId5"/>
    <p:sldId id="257" r:id="rId6"/>
    <p:sldId id="258" r:id="rId7"/>
    <p:sldId id="277" r:id="rId8"/>
    <p:sldId id="266" r:id="rId9"/>
    <p:sldId id="264" r:id="rId10"/>
    <p:sldId id="276" r:id="rId11"/>
    <p:sldId id="259" r:id="rId12"/>
    <p:sldId id="260" r:id="rId13"/>
    <p:sldId id="261" r:id="rId14"/>
    <p:sldId id="270" r:id="rId15"/>
    <p:sldId id="267" r:id="rId16"/>
    <p:sldId id="268" r:id="rId17"/>
    <p:sldId id="26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0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7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2/26/2016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XSuaOoz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z25O8XAG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72" y="762000"/>
            <a:ext cx="9144000" cy="1524000"/>
          </a:xfrm>
        </p:spPr>
        <p:txBody>
          <a:bodyPr/>
          <a:lstStyle/>
          <a:p>
            <a:r>
              <a:rPr lang="en-US" sz="11000" b="1" u="sng" dirty="0" smtClean="0"/>
              <a:t>World War II</a:t>
            </a:r>
            <a:endParaRPr lang="en-US" sz="11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299" y="2667000"/>
            <a:ext cx="8305800" cy="4191000"/>
          </a:xfrm>
        </p:spPr>
        <p:txBody>
          <a:bodyPr/>
          <a:lstStyle/>
          <a:p>
            <a:r>
              <a:rPr lang="en-US" sz="5400" b="1" dirty="0" smtClean="0"/>
              <a:t>DO NOW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4400" dirty="0" smtClean="0"/>
              <a:t>What happened to Germany at the end of WW I?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r>
              <a:rPr lang="en-US" sz="4400" dirty="0" smtClean="0"/>
              <a:t>What was the foreign policy of the US after WW I?</a:t>
            </a:r>
          </a:p>
          <a:p>
            <a:pPr marL="685800" indent="-685800" algn="l">
              <a:buFont typeface="Courier New" panose="02070309020205020404" pitchFamily="49" charset="0"/>
              <a:buChar char="o"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144000" cy="87706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High inflation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(increased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of goods)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17" y="5638800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food and other goods 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expensive but their money was worth very little.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0" y="1048133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Massive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0" y="5257800"/>
            <a:ext cx="91440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people could not find jobs due to the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depression. 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blamed the treaty of Versailles,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 rest of Europe for this problem.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8755"/>
            <a:ext cx="8534400" cy="404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Rise </a:t>
            </a:r>
            <a:r>
              <a:rPr 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fascism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(dictatorships)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7330"/>
            <a:ext cx="9144000" cy="2057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 dictators promised hope and change to Europeans who were desperate because of the depression,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unemployment that plagued Europe.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209273"/>
            <a:ext cx="52324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0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Fascist Dictators</a:t>
            </a:r>
            <a:b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the Axis Powers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599"/>
            <a:ext cx="4530144" cy="55872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1.  Germany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          Adolf Hitler </a:t>
            </a:r>
          </a:p>
          <a:p>
            <a:pPr marL="0" indent="0">
              <a:buNone/>
            </a:pPr>
            <a:r>
              <a:rPr lang="en-US" sz="3200" dirty="0" smtClean="0"/>
              <a:t>Came to power in 1933</a:t>
            </a:r>
          </a:p>
          <a:p>
            <a:pPr marL="0" indent="0">
              <a:buNone/>
            </a:pPr>
            <a:r>
              <a:rPr lang="en-US" sz="3200" dirty="0" smtClean="0"/>
              <a:t>    Führer - Leader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89" y="1219201"/>
            <a:ext cx="4443211" cy="546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80121"/>
            <a:ext cx="1227818" cy="84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2" y="4191000"/>
            <a:ext cx="4191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9415"/>
            <a:ext cx="4400919" cy="538824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990599"/>
            <a:ext cx="4800600" cy="558722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endParaRPr lang="en-US" sz="4000" dirty="0" smtClean="0"/>
          </a:p>
          <a:p>
            <a:pPr marL="0" indent="0">
              <a:buFont typeface="Wingdings 2"/>
              <a:buNone/>
            </a:pPr>
            <a:r>
              <a:rPr lang="en-US" sz="4000" dirty="0"/>
              <a:t>2</a:t>
            </a:r>
            <a:r>
              <a:rPr lang="en-US" sz="4000" dirty="0" smtClean="0"/>
              <a:t>.  Italy</a:t>
            </a:r>
          </a:p>
          <a:p>
            <a:pPr marL="0" indent="0">
              <a:buFont typeface="Wingdings 2"/>
              <a:buNone/>
            </a:pPr>
            <a:r>
              <a:rPr lang="en-US" sz="4000" dirty="0" smtClean="0"/>
              <a:t>    Benito Mussolini</a:t>
            </a:r>
          </a:p>
          <a:p>
            <a:pPr marL="0" indent="0">
              <a:buFont typeface="Wingdings 2"/>
              <a:buNone/>
            </a:pPr>
            <a:r>
              <a:rPr lang="en-US" sz="3200" dirty="0" smtClean="0"/>
              <a:t>~Became dictator in 1925</a:t>
            </a:r>
          </a:p>
          <a:p>
            <a:pPr marL="0" indent="0">
              <a:buFont typeface="Wingdings 2"/>
              <a:buNone/>
            </a:pPr>
            <a:r>
              <a:rPr lang="en-US" sz="3200" dirty="0" smtClean="0"/>
              <a:t>~Il Duce – The Leader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69415"/>
            <a:ext cx="2057400" cy="1065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161957"/>
            <a:ext cx="4114800" cy="24813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4103"/>
            <a:ext cx="9144000" cy="12039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Fascist Dictators</a:t>
            </a:r>
            <a:b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the Axis Powers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54" y="1187241"/>
            <a:ext cx="4197146" cy="546678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5228" y="1066800"/>
            <a:ext cx="4800600" cy="558722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4000" dirty="0" smtClean="0"/>
              <a:t>3.  Japan</a:t>
            </a:r>
          </a:p>
          <a:p>
            <a:pPr marL="0" indent="0">
              <a:buFont typeface="Wingdings 2"/>
              <a:buNone/>
            </a:pPr>
            <a:r>
              <a:rPr lang="en-US" sz="4000" dirty="0" smtClean="0"/>
              <a:t>Hideki </a:t>
            </a:r>
            <a:r>
              <a:rPr lang="en-US" sz="4000" dirty="0" err="1" smtClean="0"/>
              <a:t>Tojo</a:t>
            </a:r>
            <a:r>
              <a:rPr lang="en-US" sz="4000" dirty="0"/>
              <a:t> </a:t>
            </a:r>
            <a:endParaRPr lang="en-US" sz="4000" dirty="0" smtClean="0"/>
          </a:p>
          <a:p>
            <a:pPr marL="0" indent="0">
              <a:buFont typeface="Wingdings 2"/>
              <a:buNone/>
            </a:pPr>
            <a:r>
              <a:rPr lang="en-US" sz="3200" dirty="0" smtClean="0"/>
              <a:t>~ </a:t>
            </a:r>
            <a:r>
              <a:rPr lang="en-US" sz="2400" dirty="0" smtClean="0"/>
              <a:t>Hideki </a:t>
            </a:r>
            <a:r>
              <a:rPr lang="en-US" sz="2400" dirty="0" err="1" smtClean="0"/>
              <a:t>Tojo</a:t>
            </a:r>
            <a:r>
              <a:rPr lang="en-US" sz="2400" dirty="0" smtClean="0"/>
              <a:t> was </a:t>
            </a:r>
            <a:r>
              <a:rPr lang="en-US" sz="2400" i="1" dirty="0" smtClean="0"/>
              <a:t>not</a:t>
            </a:r>
            <a:r>
              <a:rPr lang="en-US" sz="2400" dirty="0" smtClean="0"/>
              <a:t> a dictator.</a:t>
            </a:r>
          </a:p>
          <a:p>
            <a:pPr marL="0" indent="0">
              <a:buFont typeface="Wingdings 2"/>
              <a:buNone/>
            </a:pPr>
            <a:r>
              <a:rPr lang="en-US" sz="2400" dirty="0" smtClean="0"/>
              <a:t>He served as Premier and war minister of Japan and had great power.</a:t>
            </a:r>
          </a:p>
          <a:p>
            <a:pPr marL="0" indent="0">
              <a:buNone/>
            </a:pPr>
            <a:r>
              <a:rPr lang="en-US" sz="3200" dirty="0" smtClean="0"/>
              <a:t>~</a:t>
            </a:r>
            <a:r>
              <a:rPr lang="en-US" sz="3200" i="1" dirty="0" err="1" smtClean="0"/>
              <a:t>Kamisori</a:t>
            </a:r>
            <a:r>
              <a:rPr lang="en-US" sz="3200" dirty="0"/>
              <a:t> </a:t>
            </a:r>
            <a:r>
              <a:rPr lang="en-US" sz="3200" dirty="0" smtClean="0"/>
              <a:t>- the razor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774891"/>
            <a:ext cx="2819400" cy="1879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1168360"/>
            <a:ext cx="1752600" cy="116794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-3971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Fascist Dictators</a:t>
            </a:r>
            <a:b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the Axis Powers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" y="4572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solidFill>
                  <a:schemeClr val="accent2"/>
                </a:solidFill>
              </a:rPr>
              <a:t>_The Axis Powers_</a:t>
            </a:r>
            <a:endParaRPr lang="en-US" sz="80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               Germany – Adolf Hitler</a:t>
            </a:r>
          </a:p>
          <a:p>
            <a:endParaRPr lang="en-US" sz="4400" dirty="0"/>
          </a:p>
          <a:p>
            <a:r>
              <a:rPr lang="en-US" sz="4400" dirty="0" smtClean="0"/>
              <a:t>               Italy – Benito Mussolini</a:t>
            </a:r>
          </a:p>
          <a:p>
            <a:endParaRPr lang="en-US" sz="4400" dirty="0"/>
          </a:p>
          <a:p>
            <a:r>
              <a:rPr lang="en-US" sz="4400" dirty="0" smtClean="0"/>
              <a:t>               Japan – Hideki </a:t>
            </a:r>
            <a:r>
              <a:rPr lang="en-US" sz="4400" dirty="0" err="1" smtClean="0"/>
              <a:t>Tojo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1908622" cy="1145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0" y="3508459"/>
            <a:ext cx="1865492" cy="1139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0" y="4824083"/>
            <a:ext cx="1865492" cy="12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6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smtClean="0">
                <a:solidFill>
                  <a:schemeClr val="accent2"/>
                </a:solidFill>
              </a:rPr>
              <a:t>Major Allied Powers</a:t>
            </a:r>
            <a:endParaRPr lang="en-US" sz="72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6576"/>
            <a:ext cx="9144000" cy="57231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/>
              <a:t>                 Great Britain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4400" dirty="0" smtClean="0"/>
              <a:t>                 USA </a:t>
            </a:r>
          </a:p>
          <a:p>
            <a:endParaRPr lang="en-US" sz="5400" dirty="0"/>
          </a:p>
          <a:p>
            <a:r>
              <a:rPr lang="en-US" sz="4400" dirty="0" smtClean="0"/>
              <a:t>                 Canada</a:t>
            </a:r>
          </a:p>
          <a:p>
            <a:endParaRPr lang="en-US" sz="2000" dirty="0"/>
          </a:p>
          <a:p>
            <a:r>
              <a:rPr lang="en-US" sz="4400" dirty="0" smtClean="0"/>
              <a:t>                 Soviet Union (USSR)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0" y="1165492"/>
            <a:ext cx="2071889" cy="1122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" y="2543251"/>
            <a:ext cx="20955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" y="3864845"/>
            <a:ext cx="2095500" cy="1157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7" y="5240047"/>
            <a:ext cx="2095500" cy="1258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5245" y="1727991"/>
            <a:ext cx="480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Prime Minister: Winston Churchill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6634" y="2920583"/>
            <a:ext cx="415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President: Franklin Roosevelt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181590"/>
            <a:ext cx="290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Harry Truman - 1945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0927" y="5876890"/>
            <a:ext cx="629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Leader of the Communist Party:  Joseph Stalin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53" y="4141316"/>
            <a:ext cx="1085964" cy="5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What happened to Germany at the end of WW 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97" y="17526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chemeClr val="tx2"/>
                </a:solidFill>
              </a:rPr>
              <a:t>Treaty of Versailles</a:t>
            </a:r>
          </a:p>
          <a:p>
            <a:endParaRPr lang="en-US" sz="1000" dirty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War Guilt Clause:  Germany had to take responsibility for starting the war and pay huge amounts of money in reparations to the allies.</a:t>
            </a:r>
          </a:p>
          <a:p>
            <a:endParaRPr lang="en-US" sz="28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Demilitarization: Size of army limited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Troops not allowed in the Rhineland</a:t>
            </a:r>
          </a:p>
          <a:p>
            <a:r>
              <a:rPr lang="en-US" sz="2800" dirty="0" smtClean="0"/>
              <a:t>                                     Loss of territory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964"/>
            <a:ext cx="9144000" cy="5152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What happened to Germany at the end of WW I</a:t>
            </a:r>
            <a:r>
              <a:rPr lang="en-US" sz="4000" dirty="0" smtClean="0"/>
              <a:t>?  Loss of territory.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1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/>
              <a:t>___Essential Vocabulary___ 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u="sng" dirty="0" smtClean="0">
                <a:solidFill>
                  <a:schemeClr val="accent2"/>
                </a:solidFill>
              </a:rPr>
              <a:t>Instability</a:t>
            </a:r>
            <a:r>
              <a:rPr lang="en-US" sz="2800" b="1" dirty="0" smtClean="0">
                <a:solidFill>
                  <a:schemeClr val="accent2"/>
                </a:solidFill>
              </a:rPr>
              <a:t>  </a:t>
            </a:r>
            <a:r>
              <a:rPr lang="en-US" sz="2800" dirty="0" smtClean="0"/>
              <a:t>unreliability, uncertainty, unpredictability,</a:t>
            </a:r>
            <a:r>
              <a:rPr lang="en-US" sz="2800" dirty="0"/>
              <a:t> </a:t>
            </a:r>
            <a:r>
              <a:rPr lang="en-US" sz="2800" dirty="0" smtClean="0"/>
              <a:t>insecurity, riskiness.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Dictator</a:t>
            </a:r>
            <a:r>
              <a:rPr lang="en-US" sz="2800" i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/>
              <a:t>a ruler with total power over a country, typically one who has obtained power by force</a:t>
            </a:r>
            <a:r>
              <a:rPr lang="en-US" sz="2800" dirty="0" smtClean="0"/>
              <a:t>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Nationalism</a:t>
            </a: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/>
              <a:t>a feeling that people have of being loyal to and proud of their country often with the belief that it is better and more important than other </a:t>
            </a:r>
            <a:r>
              <a:rPr lang="en-US" sz="2800" dirty="0" smtClean="0"/>
              <a:t>countries.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Fascism</a:t>
            </a: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 smtClean="0"/>
              <a:t>political </a:t>
            </a:r>
            <a:r>
              <a:rPr lang="en-US" sz="2800" dirty="0"/>
              <a:t>philosophy in which total power is given to </a:t>
            </a:r>
            <a:r>
              <a:rPr lang="en-US" sz="2800" dirty="0" smtClean="0"/>
              <a:t>a dictator </a:t>
            </a:r>
            <a:r>
              <a:rPr lang="en-US" sz="2800" dirty="0"/>
              <a:t>and individual freedoms are denied and nationalism and, </a:t>
            </a:r>
            <a:r>
              <a:rPr lang="en-US" sz="2800" dirty="0" smtClean="0"/>
              <a:t>often, racism </a:t>
            </a:r>
            <a:r>
              <a:rPr lang="en-US" sz="2800" dirty="0"/>
              <a:t>are emphasized</a:t>
            </a:r>
            <a:r>
              <a:rPr lang="en-US" sz="2800" dirty="0" smtClean="0"/>
              <a:t>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Inflation</a:t>
            </a:r>
            <a:r>
              <a:rPr lang="en-US" sz="2800" dirty="0" smtClean="0"/>
              <a:t>  </a:t>
            </a:r>
            <a:r>
              <a:rPr lang="en-US" sz="2800" dirty="0"/>
              <a:t>a continual increase in the price of goods and </a:t>
            </a:r>
            <a:r>
              <a:rPr lang="en-US" sz="2800" dirty="0" smtClean="0"/>
              <a:t>services.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Neutral</a:t>
            </a:r>
            <a:r>
              <a:rPr lang="en-US" sz="2800" dirty="0" smtClean="0"/>
              <a:t>  </a:t>
            </a:r>
            <a:r>
              <a:rPr lang="en-US" sz="2800" dirty="0"/>
              <a:t>not favoring either side in a quarrel, contest, or </a:t>
            </a:r>
            <a:r>
              <a:rPr lang="en-US" sz="2800" dirty="0" smtClean="0"/>
              <a:t>war.</a:t>
            </a:r>
          </a:p>
          <a:p>
            <a:r>
              <a:rPr lang="en-US" sz="2800" b="1" i="1" u="sng" dirty="0" smtClean="0">
                <a:solidFill>
                  <a:schemeClr val="accent2"/>
                </a:solidFill>
              </a:rPr>
              <a:t>Annex</a:t>
            </a:r>
            <a:r>
              <a:rPr lang="en-US" sz="2800" dirty="0" smtClean="0"/>
              <a:t>  </a:t>
            </a:r>
            <a:r>
              <a:rPr lang="en-US" sz="2800" dirty="0"/>
              <a:t>to add (an area or region) to a country, state, etc. : to take control of (a territory or place)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9873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smtClean="0">
                <a:solidFill>
                  <a:schemeClr val="accent2"/>
                </a:solidFill>
              </a:rPr>
              <a:t>The Causes of  World War II</a:t>
            </a:r>
            <a:endParaRPr lang="en-US" sz="5400" b="1" u="sng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1371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Political instability and economic devastation in Europe resulting from World War I helped bring about </a:t>
            </a:r>
            <a:r>
              <a:rPr lang="en-US" sz="3200" dirty="0" smtClean="0"/>
              <a:t>WW II</a:t>
            </a:r>
            <a:r>
              <a:rPr lang="en-US" sz="3200" dirty="0"/>
              <a:t>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41260"/>
            <a:ext cx="8382000" cy="364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2">
                <a:tint val="100000"/>
                <a:shade val="42000"/>
                <a:hueMod val="100000"/>
                <a:satMod val="100000"/>
              </a:schemeClr>
              <a:schemeClr val="bg2">
                <a:tint val="40000"/>
                <a:shade val="100000"/>
                <a:hueMod val="10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B050"/>
                </a:solidFill>
                <a:hlinkClick r:id="rId3"/>
              </a:rPr>
              <a:t>Causes video link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" y="482197"/>
            <a:ext cx="9067800" cy="63259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</a:rPr>
              <a:t>1. Worldwide depression</a:t>
            </a:r>
            <a:endParaRPr lang="en-US" sz="6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96" y="5785040"/>
            <a:ext cx="9222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Especially in Germany, where the country had to pay large amounts to European Countries for World War I.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4789"/>
            <a:ext cx="8382000" cy="46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18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3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war debt owed by Germany </a:t>
            </a:r>
          </a:p>
          <a:p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of Versailles)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58239"/>
            <a:ext cx="5511085" cy="458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7359"/>
            <a:ext cx="3429000" cy="4154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33218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Germany resentful of the other countries in Europe.  They blamed their poverty on the Treaty of Versailles.</a:t>
            </a:r>
          </a:p>
        </p:txBody>
      </p:sp>
    </p:spTree>
    <p:extLst>
      <p:ext uri="{BB962C8B-B14F-4D97-AF65-F5344CB8AC3E}">
        <p14:creationId xmlns:p14="http://schemas.microsoft.com/office/powerpoint/2010/main" val="15532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duotone>
              <a:schemeClr val="bg2">
                <a:tint val="100000"/>
                <a:shade val="42000"/>
                <a:hueMod val="100000"/>
                <a:satMod val="100000"/>
              </a:schemeClr>
              <a:schemeClr val="bg2">
                <a:tint val="40000"/>
                <a:shade val="100000"/>
                <a:hueMod val="10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5024" y="-6453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September 28,2010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Germany's Final Payment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49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566</Words>
  <Application>Microsoft Office PowerPoint</Application>
  <PresentationFormat>On-screen Show (4:3)</PresentationFormat>
  <Paragraphs>87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Courier New</vt:lpstr>
      <vt:lpstr>Wingdings 2</vt:lpstr>
      <vt:lpstr>Paper</vt:lpstr>
      <vt:lpstr>World War II</vt:lpstr>
      <vt:lpstr>PowerPoint Presentation</vt:lpstr>
      <vt:lpstr>PowerPoint Presentation</vt:lpstr>
      <vt:lpstr>___Essential Vocabulary___ </vt:lpstr>
      <vt:lpstr>PowerPoint Presentation</vt:lpstr>
      <vt:lpstr>PowerPoint Presentation</vt:lpstr>
      <vt:lpstr>1. Worldwide depression</vt:lpstr>
      <vt:lpstr>PowerPoint Presentation</vt:lpstr>
      <vt:lpstr>PowerPoint Presentation</vt:lpstr>
      <vt:lpstr>3. High inflation (increased price of goods)</vt:lpstr>
      <vt:lpstr>4. Massive unemployment</vt:lpstr>
      <vt:lpstr>5. Rise of fascism (dictatorships)</vt:lpstr>
      <vt:lpstr>Three Fascist Dictators became the Axis Powers</vt:lpstr>
      <vt:lpstr>Three Fascist Dictators became the Axis Powers</vt:lpstr>
      <vt:lpstr>Three Fascist Dictators became the Axis Powers</vt:lpstr>
      <vt:lpstr>_The Axis Powers_</vt:lpstr>
      <vt:lpstr>Major Allied Powers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2016-02-15T16:09:18Z</dcterms:created>
  <dcterms:modified xsi:type="dcterms:W3CDTF">2016-02-26T18:15:02Z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