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8"/>
  </p:notesMasterIdLst>
  <p:sldIdLst>
    <p:sldId id="301" r:id="rId3"/>
    <p:sldId id="296" r:id="rId4"/>
    <p:sldId id="297" r:id="rId5"/>
    <p:sldId id="299" r:id="rId6"/>
    <p:sldId id="300" r:id="rId7"/>
    <p:sldId id="275" r:id="rId8"/>
    <p:sldId id="298" r:id="rId9"/>
    <p:sldId id="302" r:id="rId10"/>
    <p:sldId id="303" r:id="rId11"/>
    <p:sldId id="304" r:id="rId12"/>
    <p:sldId id="305" r:id="rId13"/>
    <p:sldId id="274" r:id="rId14"/>
    <p:sldId id="321" r:id="rId15"/>
    <p:sldId id="306" r:id="rId16"/>
    <p:sldId id="30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6" d="100"/>
          <a:sy n="56" d="100"/>
        </p:scale>
        <p:origin x="54"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383699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3/12/2016</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3/12/2016</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3/12/2016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3/12/2016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3/12/2016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3/12/2016</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3/12/2016</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3/12/2016</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eyewitnesstohistory.com/francesurrenders.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3200" b="1" dirty="0" smtClean="0"/>
              <a:t>1.  </a:t>
            </a:r>
            <a:r>
              <a:rPr lang="en-US" sz="3200" b="1" smtClean="0"/>
              <a:t>What </a:t>
            </a:r>
            <a:r>
              <a:rPr lang="en-US" sz="3200" b="1" smtClean="0"/>
              <a:t>event set </a:t>
            </a:r>
            <a:r>
              <a:rPr lang="en-US" sz="3200" b="1" dirty="0"/>
              <a:t>off WW2</a:t>
            </a:r>
            <a:r>
              <a:rPr lang="en-US" sz="3200" b="1" dirty="0" smtClean="0"/>
              <a:t>?</a:t>
            </a:r>
          </a:p>
          <a:p>
            <a:pPr marL="0" indent="0">
              <a:buNone/>
            </a:pPr>
            <a:endParaRPr lang="en-US" sz="3200" b="1" dirty="0" smtClean="0"/>
          </a:p>
          <a:p>
            <a:pPr marL="0" indent="0">
              <a:buNone/>
            </a:pPr>
            <a:r>
              <a:rPr lang="en-US" sz="3200" b="1" dirty="0" smtClean="0"/>
              <a:t>2.   </a:t>
            </a:r>
            <a:r>
              <a:rPr lang="en-US" sz="3200" b="1" dirty="0"/>
              <a:t>Which countries were the major Axis Powers and who were the leaders of each country?</a:t>
            </a:r>
          </a:p>
          <a:p>
            <a:pPr marL="514350" indent="-514350">
              <a:buFont typeface="+mj-lt"/>
              <a:buAutoNum type="arabicParenR"/>
            </a:pPr>
            <a:endParaRPr lang="en-US" sz="3200" b="1" dirty="0"/>
          </a:p>
          <a:p>
            <a:pPr marL="0" indent="0">
              <a:buNone/>
            </a:pPr>
            <a:r>
              <a:rPr lang="en-US" sz="3200" b="1" dirty="0" smtClean="0"/>
              <a:t>3</a:t>
            </a:r>
            <a:r>
              <a:rPr lang="en-US" sz="3200" b="1" dirty="0"/>
              <a:t>.  Which countries were the </a:t>
            </a:r>
            <a:r>
              <a:rPr lang="en-US" sz="3200" b="1" dirty="0" smtClean="0"/>
              <a:t>major Allied </a:t>
            </a:r>
            <a:r>
              <a:rPr lang="en-US" sz="3200" b="1" dirty="0"/>
              <a:t>Powers and who were the leaders of these countries?</a:t>
            </a:r>
          </a:p>
          <a:p>
            <a:pPr marL="514350" indent="-514350">
              <a:buFont typeface="+mj-lt"/>
              <a:buAutoNum type="arabicParenR"/>
            </a:pPr>
            <a:endParaRPr lang="en-US" dirty="0" smtClean="0"/>
          </a:p>
          <a:p>
            <a:pPr marL="514350" indent="-514350">
              <a:buFont typeface="+mj-lt"/>
              <a:buAutoNum type="arabicParenR"/>
            </a:pPr>
            <a:endParaRPr lang="en-US" dirty="0"/>
          </a:p>
        </p:txBody>
      </p:sp>
      <p:sp>
        <p:nvSpPr>
          <p:cNvPr id="3" name="Title 2"/>
          <p:cNvSpPr>
            <a:spLocks noGrp="1"/>
          </p:cNvSpPr>
          <p:nvPr>
            <p:ph type="title"/>
          </p:nvPr>
        </p:nvSpPr>
        <p:spPr/>
        <p:txBody>
          <a:bodyPr>
            <a:normAutofit/>
          </a:bodyPr>
          <a:lstStyle/>
          <a:p>
            <a:pPr algn="ctr"/>
            <a:r>
              <a:rPr lang="en-US" sz="7200" b="1" dirty="0" smtClean="0">
                <a:solidFill>
                  <a:schemeClr val="accent2"/>
                </a:solidFill>
              </a:rPr>
              <a:t>DO NOW</a:t>
            </a:r>
            <a:endParaRPr lang="en-US" sz="7200" b="1" dirty="0">
              <a:solidFill>
                <a:schemeClr val="accent2"/>
              </a:solidFill>
            </a:endParaRPr>
          </a:p>
        </p:txBody>
      </p:sp>
    </p:spTree>
    <p:extLst>
      <p:ext uri="{BB962C8B-B14F-4D97-AF65-F5344CB8AC3E}">
        <p14:creationId xmlns:p14="http://schemas.microsoft.com/office/powerpoint/2010/main" val="3494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9144000" cy="584775"/>
          </a:xfrm>
          <a:prstGeom prst="rect">
            <a:avLst/>
          </a:prstGeom>
        </p:spPr>
        <p:txBody>
          <a:bodyPr wrap="square">
            <a:spAutoFit/>
          </a:bodyPr>
          <a:lstStyle/>
          <a:p>
            <a:pPr algn="ctr"/>
            <a:endParaRPr lang="en-US" sz="3200" b="0" i="0" dirty="0">
              <a:solidFill>
                <a:schemeClr val="tx2"/>
              </a:solidFill>
              <a:effectLst/>
              <a:latin typeface="Times New Roman" panose="02020603050405020304" pitchFamily="18" charset="0"/>
            </a:endParaRPr>
          </a:p>
        </p:txBody>
      </p:sp>
      <p:sp>
        <p:nvSpPr>
          <p:cNvPr id="3" name="TextBox 2"/>
          <p:cNvSpPr txBox="1"/>
          <p:nvPr/>
        </p:nvSpPr>
        <p:spPr>
          <a:xfrm>
            <a:off x="-19426" y="72480"/>
            <a:ext cx="9144000" cy="769441"/>
          </a:xfrm>
          <a:prstGeom prst="rect">
            <a:avLst/>
          </a:prstGeom>
          <a:noFill/>
        </p:spPr>
        <p:txBody>
          <a:bodyPr wrap="square" rtlCol="0">
            <a:spAutoFit/>
          </a:bodyPr>
          <a:lstStyle/>
          <a:p>
            <a:r>
              <a:rPr lang="en-US" sz="4400" b="1" u="sng" dirty="0" smtClean="0">
                <a:solidFill>
                  <a:srgbClr val="FFC000"/>
                </a:solidFill>
              </a:rPr>
              <a:t>Germany Begins Bombing </a:t>
            </a:r>
            <a:r>
              <a:rPr lang="en-US" sz="4400" b="1" u="sng" dirty="0" err="1" smtClean="0">
                <a:solidFill>
                  <a:srgbClr val="FFC000"/>
                </a:solidFill>
              </a:rPr>
              <a:t>Britian</a:t>
            </a:r>
            <a:endParaRPr lang="en-US" sz="4400" b="1" u="sng" dirty="0">
              <a:solidFill>
                <a:srgbClr val="FFC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74" y="914400"/>
            <a:ext cx="8382000" cy="5746826"/>
          </a:xfrm>
          <a:prstGeom prst="rect">
            <a:avLst/>
          </a:prstGeom>
        </p:spPr>
      </p:pic>
    </p:spTree>
    <p:extLst>
      <p:ext uri="{BB962C8B-B14F-4D97-AF65-F5344CB8AC3E}">
        <p14:creationId xmlns:p14="http://schemas.microsoft.com/office/powerpoint/2010/main" val="2986992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17" y="152400"/>
            <a:ext cx="9144000" cy="1323439"/>
          </a:xfrm>
          <a:prstGeom prst="rect">
            <a:avLst/>
          </a:prstGeom>
        </p:spPr>
        <p:txBody>
          <a:bodyPr wrap="square">
            <a:spAutoFit/>
          </a:bodyPr>
          <a:lstStyle/>
          <a:p>
            <a:pPr algn="ctr"/>
            <a:r>
              <a:rPr lang="en-US" sz="4000" b="1" dirty="0">
                <a:solidFill>
                  <a:schemeClr val="accent2"/>
                </a:solidFill>
                <a:latin typeface="Times New Roman" panose="02020603050405020304" pitchFamily="18" charset="0"/>
              </a:rPr>
              <a:t>September 27, 1940 - </a:t>
            </a:r>
            <a:r>
              <a:rPr lang="en-US" sz="4000" dirty="0">
                <a:solidFill>
                  <a:schemeClr val="accent2"/>
                </a:solidFill>
                <a:latin typeface="Times New Roman" panose="02020603050405020304" pitchFamily="18" charset="0"/>
              </a:rPr>
              <a:t>Tripartite (Axis) Pact signed by </a:t>
            </a:r>
            <a:r>
              <a:rPr lang="en-US" sz="4000" dirty="0" smtClean="0">
                <a:solidFill>
                  <a:schemeClr val="accent2"/>
                </a:solidFill>
                <a:latin typeface="Times New Roman" panose="02020603050405020304" pitchFamily="18" charset="0"/>
              </a:rPr>
              <a:t>Japan, Germany, and Italy.</a:t>
            </a:r>
            <a:endParaRPr lang="en-US" sz="4000" dirty="0">
              <a:solidFill>
                <a:schemeClr val="accent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75839"/>
            <a:ext cx="6248400" cy="4686300"/>
          </a:xfrm>
          <a:prstGeom prst="rect">
            <a:avLst/>
          </a:prstGeom>
        </p:spPr>
      </p:pic>
      <p:sp>
        <p:nvSpPr>
          <p:cNvPr id="4" name="TextBox 3"/>
          <p:cNvSpPr txBox="1"/>
          <p:nvPr/>
        </p:nvSpPr>
        <p:spPr>
          <a:xfrm>
            <a:off x="2819400" y="6162139"/>
            <a:ext cx="4343399" cy="369332"/>
          </a:xfrm>
          <a:prstGeom prst="rect">
            <a:avLst/>
          </a:prstGeom>
          <a:noFill/>
        </p:spPr>
        <p:txBody>
          <a:bodyPr wrap="square" rtlCol="0">
            <a:spAutoFit/>
          </a:bodyPr>
          <a:lstStyle/>
          <a:p>
            <a:r>
              <a:rPr lang="en-US" b="1" dirty="0" smtClean="0"/>
              <a:t>      </a:t>
            </a:r>
            <a:r>
              <a:rPr lang="en-US" b="1" dirty="0" err="1" smtClean="0"/>
              <a:t>Tojo</a:t>
            </a:r>
            <a:r>
              <a:rPr lang="en-US" b="1" dirty="0" smtClean="0"/>
              <a:t>                  Hitler            Mussolini</a:t>
            </a:r>
            <a:endParaRPr lang="en-US" b="1" dirty="0"/>
          </a:p>
        </p:txBody>
      </p:sp>
    </p:spTree>
    <p:extLst>
      <p:ext uri="{BB962C8B-B14F-4D97-AF65-F5344CB8AC3E}">
        <p14:creationId xmlns:p14="http://schemas.microsoft.com/office/powerpoint/2010/main" val="3351660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480"/>
            <a:ext cx="9144000" cy="1323439"/>
          </a:xfrm>
          <a:prstGeom prst="rect">
            <a:avLst/>
          </a:prstGeom>
        </p:spPr>
        <p:txBody>
          <a:bodyPr wrap="square">
            <a:spAutoFit/>
          </a:bodyPr>
          <a:lstStyle/>
          <a:p>
            <a:pPr algn="ctr"/>
            <a:r>
              <a:rPr lang="en-US" sz="4000" b="1" dirty="0" smtClean="0">
                <a:solidFill>
                  <a:schemeClr val="accent2"/>
                </a:solidFill>
              </a:rPr>
              <a:t>June </a:t>
            </a:r>
            <a:r>
              <a:rPr lang="en-US" sz="4000" b="1" dirty="0">
                <a:solidFill>
                  <a:schemeClr val="accent2"/>
                </a:solidFill>
              </a:rPr>
              <a:t>1941, Germany broke the Nazi-Soviet pact and invaded the </a:t>
            </a:r>
            <a:r>
              <a:rPr lang="en-US" sz="4000" b="1" dirty="0" smtClean="0">
                <a:solidFill>
                  <a:schemeClr val="accent2"/>
                </a:solidFill>
              </a:rPr>
              <a:t>USSR.</a:t>
            </a:r>
            <a:endParaRPr lang="en-US" sz="4000" b="1" dirty="0">
              <a:solidFill>
                <a:schemeClr val="accent2"/>
              </a:solidFill>
            </a:endParaRPr>
          </a:p>
        </p:txBody>
      </p:sp>
      <p:sp>
        <p:nvSpPr>
          <p:cNvPr id="3" name="TextBox 2"/>
          <p:cNvSpPr txBox="1"/>
          <p:nvPr/>
        </p:nvSpPr>
        <p:spPr>
          <a:xfrm>
            <a:off x="171596" y="1499919"/>
            <a:ext cx="8800807" cy="830997"/>
          </a:xfrm>
          <a:prstGeom prst="rect">
            <a:avLst/>
          </a:prstGeom>
          <a:noFill/>
        </p:spPr>
        <p:txBody>
          <a:bodyPr wrap="none" rtlCol="0">
            <a:spAutoFit/>
          </a:bodyPr>
          <a:lstStyle/>
          <a:p>
            <a:r>
              <a:rPr lang="en-US" sz="4800" dirty="0" smtClean="0"/>
              <a:t>Known as Operation Barbarossa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2330916"/>
            <a:ext cx="5670280" cy="4260810"/>
          </a:xfrm>
          <a:prstGeom prst="rect">
            <a:avLst/>
          </a:prstGeom>
        </p:spPr>
      </p:pic>
    </p:spTree>
    <p:extLst>
      <p:ext uri="{BB962C8B-B14F-4D97-AF65-F5344CB8AC3E}">
        <p14:creationId xmlns:p14="http://schemas.microsoft.com/office/powerpoint/2010/main" val="156943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611"/>
            <a:ext cx="4191000" cy="3170099"/>
          </a:xfrm>
          <a:prstGeom prst="rect">
            <a:avLst/>
          </a:prstGeom>
        </p:spPr>
        <p:txBody>
          <a:bodyPr wrap="square">
            <a:spAutoFit/>
          </a:bodyPr>
          <a:lstStyle/>
          <a:p>
            <a:r>
              <a:rPr lang="en-US" sz="4000" b="1" u="sng" dirty="0">
                <a:solidFill>
                  <a:schemeClr val="accent2"/>
                </a:solidFill>
              </a:rPr>
              <a:t>July 12, 1941</a:t>
            </a:r>
            <a:r>
              <a:rPr lang="en-US" sz="4000" b="1" dirty="0">
                <a:solidFill>
                  <a:schemeClr val="accent2"/>
                </a:solidFill>
              </a:rPr>
              <a:t> </a:t>
            </a:r>
            <a:r>
              <a:rPr lang="en-US" sz="4000" b="1" dirty="0" smtClean="0">
                <a:solidFill>
                  <a:schemeClr val="accent2"/>
                </a:solidFill>
              </a:rPr>
              <a:t>-</a:t>
            </a:r>
            <a:r>
              <a:rPr lang="en-US" sz="4000" dirty="0" smtClean="0">
                <a:solidFill>
                  <a:schemeClr val="accent2"/>
                </a:solidFill>
              </a:rPr>
              <a:t>Mutual </a:t>
            </a:r>
            <a:r>
              <a:rPr lang="en-US" sz="4000" dirty="0">
                <a:solidFill>
                  <a:schemeClr val="accent2"/>
                </a:solidFill>
              </a:rPr>
              <a:t>Assistance agreement between British and Soviets.</a:t>
            </a:r>
            <a:endParaRPr lang="en-US" sz="4000" b="1" dirty="0">
              <a:solidFill>
                <a:schemeClr val="accent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820676"/>
            <a:ext cx="3691890" cy="5791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6" y="3160440"/>
            <a:ext cx="4957180" cy="3451436"/>
          </a:xfrm>
          <a:prstGeom prst="rect">
            <a:avLst/>
          </a:prstGeom>
        </p:spPr>
      </p:pic>
    </p:spTree>
    <p:extLst>
      <p:ext uri="{BB962C8B-B14F-4D97-AF65-F5344CB8AC3E}">
        <p14:creationId xmlns:p14="http://schemas.microsoft.com/office/powerpoint/2010/main" val="239778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 y="0"/>
            <a:ext cx="9123176" cy="6858000"/>
          </a:xfrm>
          <a:prstGeom prst="rect">
            <a:avLst/>
          </a:prstGeom>
        </p:spPr>
      </p:pic>
    </p:spTree>
    <p:extLst>
      <p:ext uri="{BB962C8B-B14F-4D97-AF65-F5344CB8AC3E}">
        <p14:creationId xmlns:p14="http://schemas.microsoft.com/office/powerpoint/2010/main" val="1199679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4800" u="sng" dirty="0" smtClean="0"/>
              <a:t>INCLUDE:</a:t>
            </a:r>
          </a:p>
          <a:p>
            <a:endParaRPr lang="en-US" dirty="0"/>
          </a:p>
          <a:p>
            <a:r>
              <a:rPr lang="en-US" dirty="0" smtClean="0"/>
              <a:t>5 causes of WW II</a:t>
            </a:r>
          </a:p>
          <a:p>
            <a:r>
              <a:rPr lang="en-US" dirty="0" smtClean="0"/>
              <a:t>2 Ways Germany violated the Treaty of Versailles</a:t>
            </a:r>
          </a:p>
          <a:p>
            <a:r>
              <a:rPr lang="en-US" dirty="0" smtClean="0"/>
              <a:t>The event that started WW II</a:t>
            </a:r>
          </a:p>
          <a:p>
            <a:r>
              <a:rPr lang="en-US" dirty="0" smtClean="0"/>
              <a:t>Allied Powers and Leaders</a:t>
            </a:r>
          </a:p>
          <a:p>
            <a:r>
              <a:rPr lang="en-US" dirty="0" smtClean="0"/>
              <a:t>Axis Powers and Leaders</a:t>
            </a:r>
          </a:p>
          <a:p>
            <a:pPr marL="0" indent="0">
              <a:buNone/>
            </a:pPr>
            <a:endParaRPr lang="en-US" dirty="0" smtClean="0"/>
          </a:p>
          <a:p>
            <a:pPr marL="0" indent="0">
              <a:buNone/>
            </a:pPr>
            <a:r>
              <a:rPr lang="en-US" sz="4400" dirty="0" smtClean="0"/>
              <a:t>Use pictures and make it look good!!!</a:t>
            </a:r>
            <a:endParaRPr lang="en-US" sz="4400" dirty="0"/>
          </a:p>
        </p:txBody>
      </p:sp>
      <p:sp>
        <p:nvSpPr>
          <p:cNvPr id="3" name="Title 2"/>
          <p:cNvSpPr>
            <a:spLocks noGrp="1"/>
          </p:cNvSpPr>
          <p:nvPr>
            <p:ph type="title"/>
          </p:nvPr>
        </p:nvSpPr>
        <p:spPr/>
        <p:txBody>
          <a:bodyPr>
            <a:normAutofit/>
          </a:bodyPr>
          <a:lstStyle/>
          <a:p>
            <a:pPr algn="ctr"/>
            <a:r>
              <a:rPr lang="en-US" sz="7200" b="1" u="sng" dirty="0" smtClean="0">
                <a:solidFill>
                  <a:schemeClr val="accent2"/>
                </a:solidFill>
              </a:rPr>
              <a:t>Make a WW II PPT</a:t>
            </a:r>
            <a:endParaRPr lang="en-US" sz="7200" b="1" u="sng" dirty="0">
              <a:solidFill>
                <a:schemeClr val="accent2"/>
              </a:solidFill>
            </a:endParaRPr>
          </a:p>
        </p:txBody>
      </p:sp>
    </p:spTree>
    <p:extLst>
      <p:ext uri="{BB962C8B-B14F-4D97-AF65-F5344CB8AC3E}">
        <p14:creationId xmlns:p14="http://schemas.microsoft.com/office/powerpoint/2010/main" val="195802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9144000" cy="5509200"/>
          </a:xfrm>
          <a:prstGeom prst="rect">
            <a:avLst/>
          </a:prstGeom>
        </p:spPr>
        <p:txBody>
          <a:bodyPr wrap="square">
            <a:spAutoFit/>
          </a:bodyPr>
          <a:lstStyle/>
          <a:p>
            <a:pPr algn="ctr"/>
            <a:r>
              <a:rPr lang="en-US" sz="3200" b="1" dirty="0">
                <a:solidFill>
                  <a:schemeClr val="tx2"/>
                </a:solidFill>
                <a:latin typeface="Times New Roman" panose="02020603050405020304" pitchFamily="18" charset="0"/>
              </a:rPr>
              <a:t>April 9, 1940</a:t>
            </a:r>
            <a:r>
              <a:rPr lang="en-US" sz="3200" dirty="0">
                <a:solidFill>
                  <a:schemeClr val="tx2"/>
                </a:solidFill>
                <a:latin typeface="Times New Roman" panose="02020603050405020304" pitchFamily="18" charset="0"/>
              </a:rPr>
              <a:t> - Nazis invade Denmark and Norway</a:t>
            </a:r>
            <a:r>
              <a:rPr lang="en-US" sz="3200" dirty="0" smtClean="0">
                <a:solidFill>
                  <a:schemeClr val="tx2"/>
                </a:solidFill>
                <a:latin typeface="Times New Roman" panose="02020603050405020304" pitchFamily="18" charset="0"/>
              </a:rPr>
              <a:t>.</a:t>
            </a:r>
          </a:p>
          <a:p>
            <a:pPr algn="ctr"/>
            <a:endParaRPr lang="en-US" sz="3200" dirty="0" smtClean="0">
              <a:solidFill>
                <a:schemeClr val="tx2"/>
              </a:solidFill>
              <a:latin typeface="Times New Roman" panose="02020603050405020304" pitchFamily="18" charset="0"/>
            </a:endParaRPr>
          </a:p>
          <a:p>
            <a:pPr algn="ctr"/>
            <a:endParaRPr lang="en-US" sz="3200" dirty="0" smtClean="0">
              <a:solidFill>
                <a:schemeClr val="tx2"/>
              </a:solidFill>
              <a:latin typeface="Times New Roman" panose="02020603050405020304" pitchFamily="18" charset="0"/>
            </a:endParaRPr>
          </a:p>
          <a:p>
            <a:pPr algn="ctr"/>
            <a:endParaRPr lang="en-US" sz="3200" dirty="0">
              <a:solidFill>
                <a:schemeClr val="tx2"/>
              </a:solidFill>
              <a:latin typeface="Times New Roman" panose="02020603050405020304" pitchFamily="18" charset="0"/>
            </a:endParaRPr>
          </a:p>
          <a:p>
            <a:pPr algn="ctr"/>
            <a:endParaRPr lang="en-US" sz="3200" dirty="0" smtClean="0">
              <a:solidFill>
                <a:schemeClr val="tx2"/>
              </a:solidFill>
              <a:latin typeface="Times New Roman" panose="02020603050405020304" pitchFamily="18" charset="0"/>
            </a:endParaRPr>
          </a:p>
          <a:p>
            <a:pPr algn="ctr"/>
            <a:endParaRPr lang="en-US" sz="3200" dirty="0" smtClean="0">
              <a:solidFill>
                <a:schemeClr val="tx2"/>
              </a:solidFill>
              <a:latin typeface="Times New Roman" panose="02020603050405020304" pitchFamily="18" charset="0"/>
            </a:endParaRPr>
          </a:p>
          <a:p>
            <a:pPr algn="ctr"/>
            <a:endParaRPr lang="en-US" sz="3200" dirty="0">
              <a:solidFill>
                <a:schemeClr val="tx2"/>
              </a:solidFill>
              <a:latin typeface="Times New Roman" panose="02020603050405020304" pitchFamily="18" charset="0"/>
            </a:endParaRPr>
          </a:p>
          <a:p>
            <a:pPr algn="ctr"/>
            <a:endParaRPr lang="en-US" sz="3200" dirty="0">
              <a:solidFill>
                <a:schemeClr val="tx2"/>
              </a:solidFill>
              <a:latin typeface="Times New Roman" panose="02020603050405020304" pitchFamily="18" charset="0"/>
            </a:endParaRPr>
          </a:p>
          <a:p>
            <a:pPr algn="ctr"/>
            <a:r>
              <a:rPr lang="en-US" sz="3200" b="1" dirty="0">
                <a:solidFill>
                  <a:schemeClr val="tx2"/>
                </a:solidFill>
                <a:latin typeface="Times New Roman" panose="02020603050405020304" pitchFamily="18" charset="0"/>
              </a:rPr>
              <a:t>May 10, 1940 - </a:t>
            </a:r>
            <a:r>
              <a:rPr lang="en-US" sz="3200" dirty="0">
                <a:solidFill>
                  <a:schemeClr val="tx2"/>
                </a:solidFill>
                <a:latin typeface="Times New Roman" panose="02020603050405020304" pitchFamily="18" charset="0"/>
              </a:rPr>
              <a:t>Nazis invade France, Belgium, Luxembourg and the Netherlands; Winston Churchill becomes British Prime Minister.</a:t>
            </a:r>
            <a:endParaRPr lang="en-US" sz="3200" b="0" i="0" dirty="0">
              <a:solidFill>
                <a:schemeClr val="tx2"/>
              </a:solidFill>
              <a:effectLst/>
              <a:latin typeface="Times New Roman" panose="02020603050405020304" pitchFamily="18" charset="0"/>
            </a:endParaRPr>
          </a:p>
        </p:txBody>
      </p:sp>
      <p:sp>
        <p:nvSpPr>
          <p:cNvPr id="3" name="TextBox 2"/>
          <p:cNvSpPr txBox="1"/>
          <p:nvPr/>
        </p:nvSpPr>
        <p:spPr>
          <a:xfrm>
            <a:off x="990600" y="381000"/>
            <a:ext cx="7571240" cy="923330"/>
          </a:xfrm>
          <a:prstGeom prst="rect">
            <a:avLst/>
          </a:prstGeom>
          <a:noFill/>
        </p:spPr>
        <p:txBody>
          <a:bodyPr wrap="none" rtlCol="0">
            <a:spAutoFit/>
          </a:bodyPr>
          <a:lstStyle/>
          <a:p>
            <a:r>
              <a:rPr lang="en-US" sz="5400" b="1" u="sng" dirty="0" smtClean="0">
                <a:solidFill>
                  <a:srgbClr val="FFC000"/>
                </a:solidFill>
              </a:rPr>
              <a:t>THE WAR CONTINUES</a:t>
            </a:r>
            <a:endParaRPr lang="en-US" sz="5400" b="1" u="sng"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74" y="1867175"/>
            <a:ext cx="4364465" cy="32049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587" y="1867175"/>
            <a:ext cx="4416328" cy="3204983"/>
          </a:xfrm>
          <a:prstGeom prst="rect">
            <a:avLst/>
          </a:prstGeom>
        </p:spPr>
      </p:pic>
    </p:spTree>
    <p:extLst>
      <p:ext uri="{BB962C8B-B14F-4D97-AF65-F5344CB8AC3E}">
        <p14:creationId xmlns:p14="http://schemas.microsoft.com/office/powerpoint/2010/main" val="2751382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9144000" cy="1077218"/>
          </a:xfrm>
          <a:prstGeom prst="rect">
            <a:avLst/>
          </a:prstGeom>
        </p:spPr>
        <p:txBody>
          <a:bodyPr wrap="square">
            <a:spAutoFit/>
          </a:bodyPr>
          <a:lstStyle/>
          <a:p>
            <a:pPr algn="ctr"/>
            <a:r>
              <a:rPr lang="en-US" sz="3200" b="1" dirty="0"/>
              <a:t>June 10, 1940 </a:t>
            </a:r>
            <a:r>
              <a:rPr lang="en-US" sz="3200" b="1" dirty="0" smtClean="0"/>
              <a:t>-</a:t>
            </a:r>
            <a:r>
              <a:rPr lang="en-US" sz="3200" dirty="0" smtClean="0"/>
              <a:t> </a:t>
            </a:r>
            <a:r>
              <a:rPr lang="en-US" sz="3200" dirty="0"/>
              <a:t>Italy declares war on Britain and France.</a:t>
            </a:r>
            <a:endParaRPr lang="en-US" sz="3200" b="0" i="0" dirty="0">
              <a:solidFill>
                <a:schemeClr val="tx2"/>
              </a:solidFill>
              <a:effectLst/>
              <a:latin typeface="Times New Roman" panose="02020603050405020304" pitchFamily="18" charset="0"/>
            </a:endParaRPr>
          </a:p>
        </p:txBody>
      </p:sp>
      <p:sp>
        <p:nvSpPr>
          <p:cNvPr id="3" name="TextBox 2"/>
          <p:cNvSpPr txBox="1"/>
          <p:nvPr/>
        </p:nvSpPr>
        <p:spPr>
          <a:xfrm>
            <a:off x="990600" y="219670"/>
            <a:ext cx="7571240" cy="923330"/>
          </a:xfrm>
          <a:prstGeom prst="rect">
            <a:avLst/>
          </a:prstGeom>
          <a:noFill/>
        </p:spPr>
        <p:txBody>
          <a:bodyPr wrap="none" rtlCol="0">
            <a:spAutoFit/>
          </a:bodyPr>
          <a:lstStyle/>
          <a:p>
            <a:r>
              <a:rPr lang="en-US" sz="5400" b="1" u="sng" dirty="0" smtClean="0">
                <a:solidFill>
                  <a:srgbClr val="FFC000"/>
                </a:solidFill>
              </a:rPr>
              <a:t>THE WAR CONTINUES</a:t>
            </a:r>
            <a:endParaRPr lang="en-US" sz="5400" b="1" u="sng" dirty="0">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3133130" cy="46814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93414"/>
            <a:ext cx="3674669" cy="4711114"/>
          </a:xfrm>
          <a:prstGeom prst="rect">
            <a:avLst/>
          </a:prstGeom>
        </p:spPr>
      </p:pic>
    </p:spTree>
    <p:extLst>
      <p:ext uri="{BB962C8B-B14F-4D97-AF65-F5344CB8AC3E}">
        <p14:creationId xmlns:p14="http://schemas.microsoft.com/office/powerpoint/2010/main" val="1239504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9144000" cy="584775"/>
          </a:xfrm>
          <a:prstGeom prst="rect">
            <a:avLst/>
          </a:prstGeom>
        </p:spPr>
        <p:txBody>
          <a:bodyPr wrap="square">
            <a:spAutoFit/>
          </a:bodyPr>
          <a:lstStyle/>
          <a:p>
            <a:pPr algn="ctr"/>
            <a:endParaRPr lang="en-US" sz="3200" b="0" i="0" dirty="0">
              <a:solidFill>
                <a:schemeClr val="tx2"/>
              </a:solidFill>
              <a:effectLst/>
              <a:latin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2510634"/>
              </p:ext>
            </p:extLst>
          </p:nvPr>
        </p:nvGraphicFramePr>
        <p:xfrm>
          <a:off x="104713" y="4833099"/>
          <a:ext cx="8886887" cy="1554480"/>
        </p:xfrm>
        <a:graphic>
          <a:graphicData uri="http://schemas.openxmlformats.org/drawingml/2006/table">
            <a:tbl>
              <a:tblPr/>
              <a:tblGrid>
                <a:gridCol w="8886887"/>
              </a:tblGrid>
              <a:tr h="1143000">
                <a:tc>
                  <a:txBody>
                    <a:bodyPr/>
                    <a:lstStyle/>
                    <a:p>
                      <a:pPr algn="l"/>
                      <a:r>
                        <a:rPr lang="en-US" sz="2400" b="0" i="0" dirty="0" smtClean="0">
                          <a:solidFill>
                            <a:srgbClr val="FFC000"/>
                          </a:solidFill>
                          <a:effectLst/>
                          <a:latin typeface="Verdana" panose="020B0604030504040204" pitchFamily="34" charset="0"/>
                        </a:rPr>
                        <a:t>HERE </a:t>
                      </a:r>
                      <a:r>
                        <a:rPr lang="en-US" sz="2400" b="0" i="0" dirty="0">
                          <a:solidFill>
                            <a:srgbClr val="FFC000"/>
                          </a:solidFill>
                          <a:effectLst/>
                          <a:latin typeface="Verdana" panose="020B0604030504040204" pitchFamily="34" charset="0"/>
                        </a:rPr>
                        <a:t>ON THE ELEVENTH OF NOVEMBER 1918 SUCCUMBED THE CRIMINAL PRIDE OF THE GERMAN EMPIRE... VANQUISHED BY THE FREE PEOPLES WHICH IT TRIED TO ENSLAVE."</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0" y="1139780"/>
            <a:ext cx="9144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C000"/>
                </a:solidFill>
                <a:effectLst/>
                <a:latin typeface="Verdana" panose="020B0604030504040204" pitchFamily="34" charset="0"/>
              </a:rPr>
              <a:t>Armistice is signed in the exact place where WW 1</a:t>
            </a:r>
            <a:r>
              <a:rPr kumimoji="0" lang="en-US" sz="2400" b="0" i="0" u="none" strike="noStrike" cap="none" normalizeH="0" dirty="0" smtClean="0">
                <a:ln>
                  <a:noFill/>
                </a:ln>
                <a:solidFill>
                  <a:srgbClr val="FFC000"/>
                </a:solidFill>
                <a:effectLst/>
                <a:latin typeface="Verdana" panose="020B0604030504040204" pitchFamily="34" charset="0"/>
              </a:rPr>
              <a:t> ended:</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baseline="0" dirty="0">
              <a:solidFill>
                <a:schemeClr val="tx2"/>
              </a:solidFill>
              <a:latin typeface="Verdana" panose="020B0604030504040204" pitchFamily="34" charset="0"/>
            </a:endParaRPr>
          </a:p>
          <a:p>
            <a:r>
              <a:rPr lang="en-US" sz="2400" u="sng" dirty="0">
                <a:solidFill>
                  <a:schemeClr val="accent2"/>
                </a:solidFill>
                <a:latin typeface="Verdana" panose="020B0604030504040204" pitchFamily="34" charset="0"/>
                <a:hlinkClick r:id="rId2"/>
              </a:rPr>
              <a:t>A reporter’s account of the events</a:t>
            </a:r>
            <a:r>
              <a:rPr lang="en-US" sz="2400" u="sng" dirty="0" smtClean="0">
                <a:solidFill>
                  <a:schemeClr val="accent2"/>
                </a:solidFill>
                <a:latin typeface="Verdana" panose="020B0604030504040204" pitchFamily="34" charset="0"/>
                <a:hlinkClick r:id="rId2"/>
              </a:rPr>
              <a:t>:</a:t>
            </a:r>
            <a:endParaRPr kumimoji="0" lang="en-US" sz="2400" b="0" i="0" u="none" strike="noStrike" cap="none" normalizeH="0" dirty="0" smtClean="0">
              <a:ln>
                <a:noFill/>
              </a:ln>
              <a:solidFill>
                <a:schemeClr val="tx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2"/>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Verdana" panose="020B0604030504040204" pitchFamily="34" charset="0"/>
              </a:rPr>
              <a:t>“Also in the </a:t>
            </a:r>
            <a:r>
              <a:rPr kumimoji="0" lang="en-US" sz="2400" b="0" i="0" u="none" strike="noStrike" cap="none" normalizeH="0" baseline="0" dirty="0" err="1" smtClean="0">
                <a:ln>
                  <a:noFill/>
                </a:ln>
                <a:solidFill>
                  <a:schemeClr val="tx2"/>
                </a:solidFill>
                <a:effectLst/>
                <a:latin typeface="Verdana" panose="020B0604030504040204" pitchFamily="34" charset="0"/>
              </a:rPr>
              <a:t>centre</a:t>
            </a:r>
            <a:r>
              <a:rPr kumimoji="0" lang="en-US" sz="2400" b="0" i="0" u="none" strike="noStrike" cap="none" normalizeH="0" baseline="0" dirty="0" smtClean="0">
                <a:ln>
                  <a:noFill/>
                </a:ln>
                <a:solidFill>
                  <a:schemeClr val="tx2"/>
                </a:solidFill>
                <a:effectLst/>
                <a:latin typeface="Verdana" panose="020B0604030504040204" pitchFamily="34" charset="0"/>
              </a:rPr>
              <a:t> is a great granite block which stands some three feet above the ground. Hitler, followed by the others, walks slowly over to it, steps up, and reads the inscription engraved in great high letters on that block. It says:”</a:t>
            </a:r>
            <a:endParaRPr kumimoji="0" lang="en-US" sz="2400" b="0" i="0" u="none" strike="noStrike" cap="none" normalizeH="0" baseline="0" dirty="0" smtClean="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itle 2"/>
          <p:cNvSpPr txBox="1">
            <a:spLocks/>
          </p:cNvSpPr>
          <p:nvPr/>
        </p:nvSpPr>
        <p:spPr>
          <a:xfrm>
            <a:off x="0" y="152400"/>
            <a:ext cx="9144000" cy="1295400"/>
          </a:xfrm>
          <a:prstGeom prst="rect">
            <a:avLst/>
          </a:prstGeom>
        </p:spPr>
        <p:txBody>
          <a:bodyPr>
            <a:normAutofit fontScale="90000" lnSpcReduction="10000"/>
          </a:bodyPr>
          <a:lst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a:lstStyle>
          <a:p>
            <a:r>
              <a:rPr lang="en-US" sz="5300" b="1" u="sng" dirty="0" smtClean="0">
                <a:solidFill>
                  <a:srgbClr val="FFC000"/>
                </a:solidFill>
              </a:rPr>
              <a:t>June 22, 1940 - France Surrenders</a:t>
            </a:r>
            <a:r>
              <a:rPr lang="en-US" b="1" dirty="0" smtClean="0"/>
              <a:t/>
            </a:r>
            <a:br>
              <a:rPr lang="en-US" b="1" dirty="0" smtClean="0"/>
            </a:br>
            <a:endParaRPr lang="en-US" b="1" dirty="0"/>
          </a:p>
        </p:txBody>
      </p:sp>
      <p:sp>
        <p:nvSpPr>
          <p:cNvPr id="7" name="Rectangle 6"/>
          <p:cNvSpPr/>
          <p:nvPr/>
        </p:nvSpPr>
        <p:spPr>
          <a:xfrm>
            <a:off x="76200" y="4833099"/>
            <a:ext cx="8915400" cy="15677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14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295400"/>
          </a:xfrm>
        </p:spPr>
        <p:txBody>
          <a:bodyPr>
            <a:normAutofit fontScale="90000"/>
          </a:bodyPr>
          <a:lstStyle/>
          <a:p>
            <a:r>
              <a:rPr lang="en-US" sz="5300" b="1" u="sng" dirty="0">
                <a:solidFill>
                  <a:srgbClr val="FFC000"/>
                </a:solidFill>
              </a:rPr>
              <a:t>June </a:t>
            </a:r>
            <a:r>
              <a:rPr lang="en-US" sz="5300" b="1" u="sng" dirty="0" smtClean="0">
                <a:solidFill>
                  <a:srgbClr val="FFC000"/>
                </a:solidFill>
              </a:rPr>
              <a:t>22, 1940 - France Surrenders</a:t>
            </a:r>
            <a:r>
              <a:rPr lang="en-US" b="1" dirty="0" smtClean="0"/>
              <a:t/>
            </a:r>
            <a:br>
              <a:rPr lang="en-US" b="1" dirty="0" smtClean="0"/>
            </a:br>
            <a:r>
              <a:rPr lang="en-US" b="1" dirty="0" smtClean="0"/>
              <a:t>~ Signing the armistice.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454238"/>
            <a:ext cx="8458199" cy="5175161"/>
          </a:xfrm>
          <a:prstGeom prst="rect">
            <a:avLst/>
          </a:prstGeom>
        </p:spPr>
      </p:pic>
    </p:spTree>
    <p:extLst>
      <p:ext uri="{BB962C8B-B14F-4D97-AF65-F5344CB8AC3E}">
        <p14:creationId xmlns:p14="http://schemas.microsoft.com/office/powerpoint/2010/main" val="4054517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456" y="304800"/>
            <a:ext cx="8229600" cy="1371600"/>
          </a:xfrm>
        </p:spPr>
        <p:txBody>
          <a:bodyPr>
            <a:normAutofit fontScale="90000"/>
          </a:bodyPr>
          <a:lstStyle/>
          <a:p>
            <a:r>
              <a:rPr lang="en-US" sz="5300" b="1" dirty="0" smtClean="0">
                <a:solidFill>
                  <a:srgbClr val="FFC000"/>
                </a:solidFill>
              </a:rPr>
              <a:t>Hitler tours Paris</a:t>
            </a:r>
            <a:r>
              <a:rPr lang="en-US" b="1" dirty="0" smtClean="0"/>
              <a:t/>
            </a:r>
            <a:br>
              <a:rPr lang="en-US" b="1" dirty="0" smtClean="0"/>
            </a:b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1066800"/>
            <a:ext cx="8568744" cy="5433129"/>
          </a:xfrm>
          <a:prstGeom prst="rect">
            <a:avLst/>
          </a:prstGeom>
        </p:spPr>
      </p:pic>
    </p:spTree>
    <p:extLst>
      <p:ext uri="{BB962C8B-B14F-4D97-AF65-F5344CB8AC3E}">
        <p14:creationId xmlns:p14="http://schemas.microsoft.com/office/powerpoint/2010/main" val="13786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9144000" cy="584775"/>
          </a:xfrm>
          <a:prstGeom prst="rect">
            <a:avLst/>
          </a:prstGeom>
        </p:spPr>
        <p:txBody>
          <a:bodyPr wrap="square">
            <a:spAutoFit/>
          </a:bodyPr>
          <a:lstStyle/>
          <a:p>
            <a:pPr algn="ctr"/>
            <a:endParaRPr lang="en-US" sz="3200" b="0" i="0" dirty="0">
              <a:solidFill>
                <a:schemeClr val="tx2"/>
              </a:solidFill>
              <a:effectLst/>
              <a:latin typeface="Times New Roman" panose="02020603050405020304" pitchFamily="18" charset="0"/>
            </a:endParaRPr>
          </a:p>
        </p:txBody>
      </p:sp>
      <p:sp>
        <p:nvSpPr>
          <p:cNvPr id="3" name="TextBox 2"/>
          <p:cNvSpPr txBox="1"/>
          <p:nvPr/>
        </p:nvSpPr>
        <p:spPr>
          <a:xfrm>
            <a:off x="-19426" y="72480"/>
            <a:ext cx="9144000" cy="769441"/>
          </a:xfrm>
          <a:prstGeom prst="rect">
            <a:avLst/>
          </a:prstGeom>
          <a:noFill/>
        </p:spPr>
        <p:txBody>
          <a:bodyPr wrap="square" rtlCol="0">
            <a:spAutoFit/>
          </a:bodyPr>
          <a:lstStyle/>
          <a:p>
            <a:r>
              <a:rPr lang="en-US" sz="4400" b="1" u="sng" dirty="0" smtClean="0">
                <a:solidFill>
                  <a:srgbClr val="FFC000"/>
                </a:solidFill>
              </a:rPr>
              <a:t>Germany Begins Bombing Britain</a:t>
            </a:r>
            <a:endParaRPr lang="en-US" sz="4400" b="1" u="sng" dirty="0">
              <a:solidFill>
                <a:srgbClr val="FFC000"/>
              </a:solidFill>
            </a:endParaRPr>
          </a:p>
        </p:txBody>
      </p:sp>
      <p:sp>
        <p:nvSpPr>
          <p:cNvPr id="4" name="TextBox 3"/>
          <p:cNvSpPr txBox="1"/>
          <p:nvPr/>
        </p:nvSpPr>
        <p:spPr>
          <a:xfrm>
            <a:off x="304800" y="5715000"/>
            <a:ext cx="8839200" cy="646331"/>
          </a:xfrm>
          <a:prstGeom prst="rect">
            <a:avLst/>
          </a:prstGeom>
          <a:noFill/>
        </p:spPr>
        <p:txBody>
          <a:bodyPr wrap="square" rtlCol="0">
            <a:spAutoFit/>
          </a:bodyPr>
          <a:lstStyle/>
          <a:p>
            <a:r>
              <a:rPr lang="en-US" sz="3600" dirty="0" smtClean="0">
                <a:solidFill>
                  <a:schemeClr val="tx2"/>
                </a:solidFill>
              </a:rPr>
              <a:t>July 10, 1940 – The Battle of Britain Begins</a:t>
            </a:r>
            <a:endParaRPr lang="en-US" sz="36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252" y="812944"/>
            <a:ext cx="4724400" cy="399211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 y="2209800"/>
            <a:ext cx="4358640" cy="3616279"/>
          </a:xfrm>
          <a:prstGeom prst="rect">
            <a:avLst/>
          </a:prstGeom>
        </p:spPr>
      </p:pic>
    </p:spTree>
    <p:extLst>
      <p:ext uri="{BB962C8B-B14F-4D97-AF65-F5344CB8AC3E}">
        <p14:creationId xmlns:p14="http://schemas.microsoft.com/office/powerpoint/2010/main" val="2540034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47687"/>
            <a:ext cx="7620000" cy="5762625"/>
          </a:xfrm>
          <a:prstGeom prst="rect">
            <a:avLst/>
          </a:prstGeom>
        </p:spPr>
      </p:pic>
    </p:spTree>
    <p:extLst>
      <p:ext uri="{BB962C8B-B14F-4D97-AF65-F5344CB8AC3E}">
        <p14:creationId xmlns:p14="http://schemas.microsoft.com/office/powerpoint/2010/main" val="11022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8721242" cy="5410200"/>
          </a:xfrm>
          <a:prstGeom prst="rect">
            <a:avLst/>
          </a:prstGeom>
        </p:spPr>
      </p:pic>
    </p:spTree>
    <p:extLst>
      <p:ext uri="{BB962C8B-B14F-4D97-AF65-F5344CB8AC3E}">
        <p14:creationId xmlns:p14="http://schemas.microsoft.com/office/powerpoint/2010/main" val="2852327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Day presentation</Template>
  <TotalTime>0</TotalTime>
  <Words>263</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Constantia</vt:lpstr>
      <vt:lpstr>Times New Roman</vt:lpstr>
      <vt:lpstr>Verdana</vt:lpstr>
      <vt:lpstr>Wingdings 2</vt:lpstr>
      <vt:lpstr>Paper</vt:lpstr>
      <vt:lpstr>DO NOW</vt:lpstr>
      <vt:lpstr>PowerPoint Presentation</vt:lpstr>
      <vt:lpstr>PowerPoint Presentation</vt:lpstr>
      <vt:lpstr>PowerPoint Presentation</vt:lpstr>
      <vt:lpstr>June 22, 1940 - France Surrenders ~ Signing the armistice.</vt:lpstr>
      <vt:lpstr>Hitler tours Paris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a WW II PPT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2016-02-15T16:09:18Z</dcterms:created>
  <dcterms:modified xsi:type="dcterms:W3CDTF">2016-03-12T16:14:09Z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