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1"/>
  </p:notesMasterIdLst>
  <p:sldIdLst>
    <p:sldId id="309" r:id="rId3"/>
    <p:sldId id="310" r:id="rId4"/>
    <p:sldId id="311" r:id="rId5"/>
    <p:sldId id="312" r:id="rId6"/>
    <p:sldId id="330" r:id="rId7"/>
    <p:sldId id="313" r:id="rId8"/>
    <p:sldId id="314" r:id="rId9"/>
    <p:sldId id="315" r:id="rId10"/>
    <p:sldId id="331" r:id="rId11"/>
    <p:sldId id="332" r:id="rId12"/>
    <p:sldId id="333" r:id="rId13"/>
    <p:sldId id="317" r:id="rId14"/>
    <p:sldId id="318" r:id="rId15"/>
    <p:sldId id="319" r:id="rId16"/>
    <p:sldId id="322" r:id="rId17"/>
    <p:sldId id="334" r:id="rId18"/>
    <p:sldId id="323" r:id="rId19"/>
    <p:sldId id="32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9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4/2/2016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67307"/>
            <a:ext cx="8763000" cy="1447800"/>
          </a:xfrm>
        </p:spPr>
        <p:txBody>
          <a:bodyPr/>
          <a:lstStyle/>
          <a:p>
            <a:r>
              <a:rPr lang="en-US" sz="3000" b="1" dirty="0" smtClean="0"/>
              <a:t>There was a gradual change in American policy from neutrality to direct involvement.</a:t>
            </a:r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0392" y="-6439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 smtClean="0">
                <a:solidFill>
                  <a:schemeClr val="accent2"/>
                </a:solidFill>
              </a:rPr>
              <a:t>THE U.S. &amp; WW II</a:t>
            </a:r>
            <a:endParaRPr lang="en-US" sz="8000" b="1" u="sng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362200"/>
            <a:ext cx="3807589" cy="42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-26831" y="152400"/>
            <a:ext cx="9144000" cy="1219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u="sng" dirty="0" smtClean="0">
                <a:solidFill>
                  <a:schemeClr val="accent2"/>
                </a:solidFill>
              </a:rPr>
              <a:t>Pearl Harbor</a:t>
            </a:r>
            <a:endParaRPr lang="en-US" sz="8000" b="1" u="sng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" y="383737"/>
            <a:ext cx="9094423" cy="609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3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-26831" y="152400"/>
            <a:ext cx="9144000" cy="1219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u="sng" dirty="0" smtClean="0">
                <a:solidFill>
                  <a:schemeClr val="accent2"/>
                </a:solidFill>
              </a:rPr>
              <a:t>Pearl Harbor</a:t>
            </a:r>
            <a:endParaRPr lang="en-US" sz="8000" b="1" u="sng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1" y="1511747"/>
            <a:ext cx="9117169" cy="531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905000"/>
            <a:ext cx="853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6000" dirty="0" smtClean="0"/>
              <a:t>United States:</a:t>
            </a:r>
          </a:p>
          <a:p>
            <a:endParaRPr lang="en-US" sz="6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2,403 people killed (68 civilians)</a:t>
            </a:r>
          </a:p>
          <a:p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19 </a:t>
            </a:r>
            <a:r>
              <a:rPr lang="en-US" sz="3600" dirty="0"/>
              <a:t>U.S. Navy </a:t>
            </a:r>
            <a:r>
              <a:rPr lang="en-US" sz="3600" dirty="0" smtClean="0"/>
              <a:t>ships</a:t>
            </a:r>
            <a:r>
              <a:rPr lang="en-US" sz="3600" dirty="0"/>
              <a:t> destroyed or </a:t>
            </a:r>
            <a:r>
              <a:rPr lang="en-US" sz="3600" dirty="0" smtClean="0"/>
              <a:t>damaged</a:t>
            </a:r>
            <a:endParaRPr lang="en-US" sz="3600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6831" y="228600"/>
            <a:ext cx="9144000" cy="1219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u="sng" dirty="0" smtClean="0">
                <a:solidFill>
                  <a:schemeClr val="accent2"/>
                </a:solidFill>
              </a:rPr>
              <a:t>Losses at Pearl Harbor</a:t>
            </a:r>
            <a:endParaRPr lang="en-US" sz="6600" b="1" u="sng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76400"/>
            <a:ext cx="3793578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7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631" y="1219200"/>
            <a:ext cx="8534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         </a:t>
            </a:r>
            <a:r>
              <a:rPr lang="en-US" sz="6000" u="sng" dirty="0" smtClean="0"/>
              <a:t>Japanese</a:t>
            </a:r>
            <a:r>
              <a:rPr lang="en-US" sz="6000" dirty="0" smtClean="0"/>
              <a:t>:</a:t>
            </a:r>
          </a:p>
          <a:p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29 aircraft</a:t>
            </a:r>
          </a:p>
          <a:p>
            <a:endParaRPr lang="en-US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5 </a:t>
            </a:r>
            <a:r>
              <a:rPr lang="en-US" sz="3200" dirty="0"/>
              <a:t>midget </a:t>
            </a:r>
            <a:r>
              <a:rPr lang="en-US" sz="3200" dirty="0" smtClean="0"/>
              <a:t>submarines</a:t>
            </a:r>
          </a:p>
          <a:p>
            <a:endParaRPr lang="en-US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One </a:t>
            </a:r>
            <a:r>
              <a:rPr lang="en-US" sz="3200" dirty="0"/>
              <a:t>Japanese soldier </a:t>
            </a:r>
            <a:r>
              <a:rPr lang="en-US" sz="3200" dirty="0" smtClean="0"/>
              <a:t>was taken prisoner</a:t>
            </a:r>
          </a:p>
          <a:p>
            <a:r>
              <a:rPr lang="en-US" sz="3200" dirty="0" smtClean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129 </a:t>
            </a:r>
            <a:r>
              <a:rPr lang="en-US" sz="3200" dirty="0"/>
              <a:t>Japanese soldiers were </a:t>
            </a:r>
            <a:r>
              <a:rPr lang="en-US" sz="3200" dirty="0" smtClean="0"/>
              <a:t>killed</a:t>
            </a:r>
            <a:endParaRPr lang="en-US" sz="3200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6831" y="228600"/>
            <a:ext cx="9144000" cy="1219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u="sng" dirty="0" smtClean="0">
                <a:solidFill>
                  <a:schemeClr val="accent2"/>
                </a:solidFill>
              </a:rPr>
              <a:t>Losses at Pearl Harbor</a:t>
            </a:r>
            <a:endParaRPr lang="en-US" sz="6600" b="1" u="sng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74028"/>
            <a:ext cx="3124029" cy="208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7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4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The battleship USS Arizona remains sunken in Pearl Harbor with its crew onboard. Half of the dead at Pearl Harbor were on the Arizona.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7570865" cy="49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49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</a:rPr>
              <a:t>     December </a:t>
            </a:r>
            <a:r>
              <a:rPr lang="en-US" sz="3200" b="1" dirty="0">
                <a:solidFill>
                  <a:schemeClr val="accent3"/>
                </a:solidFill>
              </a:rPr>
              <a:t>8, 1941</a:t>
            </a:r>
            <a:r>
              <a:rPr lang="en-US" sz="3200" b="1" dirty="0">
                <a:solidFill>
                  <a:schemeClr val="tx2"/>
                </a:solidFill>
              </a:rPr>
              <a:t> - </a:t>
            </a:r>
            <a:r>
              <a:rPr lang="en-US" sz="3200" dirty="0">
                <a:solidFill>
                  <a:schemeClr val="tx2"/>
                </a:solidFill>
              </a:rPr>
              <a:t>United States and Britain </a:t>
            </a:r>
            <a:r>
              <a:rPr lang="en-US" sz="3200" dirty="0" smtClean="0">
                <a:solidFill>
                  <a:schemeClr val="tx2"/>
                </a:solidFill>
              </a:rPr>
              <a:t>           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                                        declare </a:t>
            </a:r>
            <a:r>
              <a:rPr lang="en-US" sz="3200" dirty="0">
                <a:solidFill>
                  <a:schemeClr val="tx2"/>
                </a:solidFill>
              </a:rPr>
              <a:t>war on Japan</a:t>
            </a:r>
            <a:r>
              <a:rPr lang="en-US" sz="3200" dirty="0" smtClean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0" y="1113708"/>
            <a:ext cx="9156879" cy="49822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629233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Franklin D. Roosevelt addresses Congress and the country over the radio.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50" y="654050"/>
            <a:ext cx="63881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19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82880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December 11, 1941 - </a:t>
            </a:r>
            <a:r>
              <a:rPr lang="en-US" sz="4400" dirty="0" smtClean="0">
                <a:solidFill>
                  <a:schemeClr val="tx2"/>
                </a:solidFill>
              </a:rPr>
              <a:t>Hitler &amp; Mussolini declare </a:t>
            </a:r>
            <a:r>
              <a:rPr lang="en-US" sz="4400" dirty="0">
                <a:solidFill>
                  <a:schemeClr val="tx2"/>
                </a:solidFill>
              </a:rPr>
              <a:t>war on the United States.</a:t>
            </a:r>
            <a:r>
              <a:rPr lang="en-US" sz="4400" dirty="0">
                <a:solidFill>
                  <a:schemeClr val="tx2"/>
                </a:solidFill>
                <a:effectLst/>
              </a:rPr>
              <a:t/>
            </a:r>
            <a:br>
              <a:rPr lang="en-US" sz="4400" dirty="0">
                <a:solidFill>
                  <a:schemeClr val="tx2"/>
                </a:solidFill>
                <a:effectLst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67818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44387"/>
            <a:ext cx="9448800" cy="742736"/>
          </a:xfrm>
        </p:spPr>
        <p:txBody>
          <a:bodyPr>
            <a:normAutofit/>
          </a:bodyPr>
          <a:lstStyle/>
          <a:p>
            <a:pPr lvl="0"/>
            <a:r>
              <a:rPr lang="en-US" sz="3300" u="sng" dirty="0">
                <a:ln>
                  <a:noFill/>
                </a:ln>
                <a:solidFill>
                  <a:schemeClr val="accent3"/>
                </a:solidFill>
                <a:effectLst/>
                <a:latin typeface="Goudy Stout" panose="0202090407030B0204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You’ve been drafted</a:t>
            </a:r>
            <a:r>
              <a:rPr lang="en-US" sz="3300" u="sng" dirty="0" smtClean="0">
                <a:ln>
                  <a:noFill/>
                </a:ln>
                <a:solidFill>
                  <a:schemeClr val="accent3"/>
                </a:solidFill>
                <a:effectLst/>
                <a:latin typeface="Goudy Stout" panose="0202090407030B0204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3300" dirty="0">
              <a:solidFill>
                <a:schemeClr val="accent3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367048" y="483436"/>
            <a:ext cx="9829800" cy="252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056" rIns="457056" bIns="45705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Goudy Stout" panose="0202090407030B0204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udy Stout" panose="0202090407030B0204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you’re going to world War 2!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Goudy Stout" panose="0202090407030B020401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Write a letter home to your parents telling them you’re off to war.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5" name="Picture 1" descr="http://www.war-stories.com/aspprotect/images/poster-wwii-join-uncle-sam-i-want-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55" y="2686414"/>
            <a:ext cx="3570771" cy="396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96703" y="2086691"/>
            <a:ext cx="537627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____Be sure to include:____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causes of WW2 (5)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What countries you will be fighting against (3)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What countries you will be fighting with (3)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3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hy the USA is joining the war. (1)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78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425" y="1418643"/>
            <a:ext cx="4175975" cy="38767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4600" dirty="0" smtClean="0"/>
              <a:t>1</a:t>
            </a:r>
            <a:r>
              <a:rPr lang="en-US" sz="5100" dirty="0" smtClean="0"/>
              <a:t>.  US policy was </a:t>
            </a:r>
            <a:r>
              <a:rPr lang="en-US" sz="5100" dirty="0" smtClean="0">
                <a:solidFill>
                  <a:schemeClr val="accent2"/>
                </a:solidFill>
              </a:rPr>
              <a:t>Isolationism</a:t>
            </a:r>
            <a:r>
              <a:rPr lang="en-US" sz="5100" dirty="0" smtClean="0"/>
              <a:t> because of the Great Depression and legacy </a:t>
            </a:r>
            <a:r>
              <a:rPr lang="en-US" sz="5100" dirty="0"/>
              <a:t>of World War </a:t>
            </a:r>
            <a:r>
              <a:rPr lang="en-US" sz="5100" dirty="0" smtClean="0"/>
              <a:t>I.</a:t>
            </a:r>
            <a:endParaRPr lang="en-US" sz="51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1466" y="413197"/>
            <a:ext cx="9165465" cy="927100"/>
          </a:xfrm>
        </p:spPr>
        <p:txBody>
          <a:bodyPr>
            <a:noAutofit/>
          </a:bodyPr>
          <a:lstStyle/>
          <a:p>
            <a:pPr algn="ctr"/>
            <a:r>
              <a:rPr lang="en-US" sz="8000" b="1" u="sng" dirty="0" smtClean="0">
                <a:solidFill>
                  <a:schemeClr val="accent2"/>
                </a:solidFill>
              </a:rPr>
              <a:t>THE U.S. &amp; WW II</a:t>
            </a:r>
            <a:endParaRPr lang="en-US" sz="8000" b="1" u="sng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425" y="1219200"/>
            <a:ext cx="4176510" cy="38799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392" y="5062649"/>
            <a:ext cx="9220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chemeClr val="accent2"/>
                </a:solidFill>
              </a:rPr>
              <a:t>The </a:t>
            </a:r>
            <a:r>
              <a:rPr lang="en-US" sz="2500" b="1" i="1" u="sng" dirty="0">
                <a:solidFill>
                  <a:schemeClr val="accent2"/>
                </a:solidFill>
              </a:rPr>
              <a:t>Neutrality Acts</a:t>
            </a:r>
            <a:r>
              <a:rPr lang="en-US" sz="2500" b="1" dirty="0">
                <a:solidFill>
                  <a:schemeClr val="accent2"/>
                </a:solidFill>
              </a:rPr>
              <a:t> were laws passed in 1935, 1936, 1937, and 1939 to limit U.S. involvement in future wars. They were based on </a:t>
            </a:r>
            <a:r>
              <a:rPr lang="en-US" sz="2500" b="1" dirty="0" smtClean="0">
                <a:solidFill>
                  <a:schemeClr val="accent2"/>
                </a:solidFill>
              </a:rPr>
              <a:t>the </a:t>
            </a:r>
            <a:r>
              <a:rPr lang="en-US" sz="2500" b="1" dirty="0">
                <a:solidFill>
                  <a:schemeClr val="accent2"/>
                </a:solidFill>
              </a:rPr>
              <a:t>belief that the United States had been drawn into the </a:t>
            </a:r>
            <a:r>
              <a:rPr lang="en-US" sz="2500" b="1" dirty="0" smtClean="0">
                <a:solidFill>
                  <a:schemeClr val="accent2"/>
                </a:solidFill>
              </a:rPr>
              <a:t>WW I </a:t>
            </a:r>
            <a:r>
              <a:rPr lang="en-US" sz="2500" b="1" dirty="0">
                <a:solidFill>
                  <a:schemeClr val="accent2"/>
                </a:solidFill>
              </a:rPr>
              <a:t>through loans and trade with the Allies.</a:t>
            </a:r>
          </a:p>
        </p:txBody>
      </p:sp>
    </p:spTree>
    <p:extLst>
      <p:ext uri="{BB962C8B-B14F-4D97-AF65-F5344CB8AC3E}">
        <p14:creationId xmlns:p14="http://schemas.microsoft.com/office/powerpoint/2010/main" val="5706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 smtClean="0"/>
              <a:t>2. Economic </a:t>
            </a:r>
            <a:r>
              <a:rPr lang="en-US" sz="5400" dirty="0"/>
              <a:t>aid to </a:t>
            </a:r>
            <a:r>
              <a:rPr lang="en-US" sz="5400" dirty="0" smtClean="0"/>
              <a:t>Allies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8000" b="1" u="sng" dirty="0" smtClean="0">
                <a:solidFill>
                  <a:schemeClr val="accent2"/>
                </a:solidFill>
              </a:rPr>
              <a:t>THE U.S. &amp; WW II</a:t>
            </a:r>
            <a:endParaRPr lang="en-US" sz="8000" b="1" u="sng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861" y="2305925"/>
            <a:ext cx="434340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solidFill>
                  <a:schemeClr val="accent2"/>
                </a:solidFill>
              </a:rPr>
              <a:t>Lend-Lease Act 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sz="2600" dirty="0"/>
              <a:t>A</a:t>
            </a:r>
            <a:r>
              <a:rPr lang="en-US" sz="2600" dirty="0" smtClean="0"/>
              <a:t>uthorized the president to transfer arms or any other defense materials to “the government of any country whose defense the President deems vital to the defense of the United States.”</a:t>
            </a:r>
            <a:endParaRPr lang="en-US" sz="26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828800"/>
            <a:ext cx="4626734" cy="472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1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73"/>
            <a:ext cx="9144000" cy="68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790"/>
            <a:ext cx="8991600" cy="675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83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7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5100" dirty="0" smtClean="0"/>
              <a:t>3. Direct </a:t>
            </a:r>
            <a:r>
              <a:rPr lang="en-US" sz="5100" dirty="0"/>
              <a:t>involvement in the </a:t>
            </a:r>
            <a:r>
              <a:rPr lang="en-US" sz="5100" dirty="0" smtClean="0"/>
              <a:t>war</a:t>
            </a:r>
          </a:p>
          <a:p>
            <a:pPr marL="0" indent="0">
              <a:buNone/>
            </a:pPr>
            <a:r>
              <a:rPr lang="en-US" sz="3200" dirty="0" smtClean="0"/>
              <a:t>Rising </a:t>
            </a:r>
            <a:r>
              <a:rPr lang="en-US" sz="3200" dirty="0"/>
              <a:t>tension developed between the United States and Japan because </a:t>
            </a:r>
            <a:r>
              <a:rPr lang="en-US" sz="3200" dirty="0" smtClean="0"/>
              <a:t>of Japanese </a:t>
            </a:r>
            <a:r>
              <a:rPr lang="en-US" sz="3200" dirty="0"/>
              <a:t>aggression in East Asia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endParaRPr lang="en-US" sz="4800" dirty="0"/>
          </a:p>
          <a:p>
            <a:r>
              <a:rPr lang="en-US" sz="4800" b="1" u="sng" dirty="0" smtClean="0">
                <a:solidFill>
                  <a:srgbClr val="FFFF00"/>
                </a:solidFill>
              </a:rPr>
              <a:t>On </a:t>
            </a:r>
            <a:r>
              <a:rPr lang="en-US" sz="4800" b="1" u="sng" dirty="0">
                <a:solidFill>
                  <a:srgbClr val="FFFF00"/>
                </a:solidFill>
              </a:rPr>
              <a:t>December 7, 1941, Japan attacked the United States at Pearl </a:t>
            </a:r>
            <a:r>
              <a:rPr lang="en-US" sz="4800" b="1" u="sng" dirty="0" smtClean="0">
                <a:solidFill>
                  <a:srgbClr val="FFFF00"/>
                </a:solidFill>
              </a:rPr>
              <a:t>Harbor without </a:t>
            </a:r>
            <a:r>
              <a:rPr lang="en-US" sz="4800" b="1" u="sng" dirty="0">
                <a:solidFill>
                  <a:srgbClr val="FFFF00"/>
                </a:solidFill>
              </a:rPr>
              <a:t>warning.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2400" y="15240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en-US" sz="8000" b="1" u="sng" dirty="0" smtClean="0">
                <a:solidFill>
                  <a:schemeClr val="accent2"/>
                </a:solidFill>
              </a:rPr>
              <a:t>THE U.S. &amp; WW II</a:t>
            </a:r>
            <a:endParaRPr lang="en-US" sz="8000" b="1" u="sng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4600"/>
            <a:ext cx="8382000" cy="28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-26831" y="152400"/>
            <a:ext cx="9144000" cy="1219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u="sng" dirty="0" smtClean="0">
                <a:solidFill>
                  <a:schemeClr val="accent2"/>
                </a:solidFill>
              </a:rPr>
              <a:t>Pearl Harbor</a:t>
            </a:r>
            <a:endParaRPr lang="en-US" sz="8000" b="1" u="sng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0" y="1347542"/>
            <a:ext cx="8731000" cy="53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9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-26831" y="152400"/>
            <a:ext cx="9144000" cy="1219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u="sng" dirty="0" smtClean="0">
                <a:solidFill>
                  <a:schemeClr val="accent2"/>
                </a:solidFill>
              </a:rPr>
              <a:t>Pearl Harbor</a:t>
            </a:r>
            <a:endParaRPr lang="en-US" sz="8000" b="1" u="sng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763"/>
            <a:ext cx="9144000" cy="662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4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4B4DB3A-C1C4-465B-9355-C0B33B7AAE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Earth Day presentation</Template>
  <TotalTime>0</TotalTime>
  <Words>312</Words>
  <Application>Microsoft Office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Constantia</vt:lpstr>
      <vt:lpstr>Goudy Stout</vt:lpstr>
      <vt:lpstr>Times New Roman</vt:lpstr>
      <vt:lpstr>Wingdings 2</vt:lpstr>
      <vt:lpstr>Paper</vt:lpstr>
      <vt:lpstr>THE U.S. &amp; WW II</vt:lpstr>
      <vt:lpstr>THE U.S. &amp; WW II</vt:lpstr>
      <vt:lpstr>THE U.S. &amp; WW II</vt:lpstr>
      <vt:lpstr>PowerPoint Presentation</vt:lpstr>
      <vt:lpstr>PowerPoint Presentation</vt:lpstr>
      <vt:lpstr>PowerPoint Presentation</vt:lpstr>
      <vt:lpstr>THE U.S. &amp; WW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December 11, 1941 - Hitler &amp; Mussolini declare war on the United States. </vt:lpstr>
      <vt:lpstr>You’ve been drafted!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2016-02-15T16:09:18Z</dcterms:created>
  <dcterms:modified xsi:type="dcterms:W3CDTF">2016-04-02T23:28:27Z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