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7"/>
  </p:handoutMasterIdLst>
  <p:sldIdLst>
    <p:sldId id="262" r:id="rId2"/>
    <p:sldId id="259" r:id="rId3"/>
    <p:sldId id="264" r:id="rId4"/>
    <p:sldId id="305" r:id="rId5"/>
    <p:sldId id="278" r:id="rId6"/>
    <p:sldId id="279" r:id="rId7"/>
    <p:sldId id="265" r:id="rId8"/>
    <p:sldId id="292" r:id="rId9"/>
    <p:sldId id="280" r:id="rId10"/>
    <p:sldId id="266" r:id="rId11"/>
    <p:sldId id="281" r:id="rId12"/>
    <p:sldId id="282" r:id="rId13"/>
    <p:sldId id="302" r:id="rId14"/>
    <p:sldId id="303" r:id="rId15"/>
    <p:sldId id="261" r:id="rId16"/>
    <p:sldId id="294" r:id="rId17"/>
    <p:sldId id="295" r:id="rId18"/>
    <p:sldId id="296" r:id="rId19"/>
    <p:sldId id="297" r:id="rId20"/>
    <p:sldId id="301" r:id="rId21"/>
    <p:sldId id="298" r:id="rId22"/>
    <p:sldId id="299" r:id="rId23"/>
    <p:sldId id="300" r:id="rId24"/>
    <p:sldId id="288" r:id="rId25"/>
    <p:sldId id="290"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0" tIns="48329" rIns="96660" bIns="48329"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0" tIns="48329" rIns="96660" bIns="48329" rtlCol="0"/>
          <a:lstStyle>
            <a:lvl1pPr algn="r">
              <a:defRPr sz="1200"/>
            </a:lvl1pPr>
          </a:lstStyle>
          <a:p>
            <a:fld id="{F69D8A07-8AA3-4583-B4DD-2945965E4B74}" type="datetimeFigureOut">
              <a:rPr lang="en-US" smtClean="0"/>
              <a:t>10/20/2015</a:t>
            </a:fld>
            <a:endParaRPr lang="en-US"/>
          </a:p>
        </p:txBody>
      </p:sp>
      <p:sp>
        <p:nvSpPr>
          <p:cNvPr id="4" name="Footer Placeholder 3"/>
          <p:cNvSpPr>
            <a:spLocks noGrp="1"/>
          </p:cNvSpPr>
          <p:nvPr>
            <p:ph type="ftr" sz="quarter" idx="2"/>
          </p:nvPr>
        </p:nvSpPr>
        <p:spPr>
          <a:xfrm>
            <a:off x="1" y="9119474"/>
            <a:ext cx="3169920" cy="480060"/>
          </a:xfrm>
          <a:prstGeom prst="rect">
            <a:avLst/>
          </a:prstGeom>
        </p:spPr>
        <p:txBody>
          <a:bodyPr vert="horz" lIns="96660" tIns="48329" rIns="96660" bIns="48329"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0" tIns="48329" rIns="96660" bIns="48329" rtlCol="0" anchor="b"/>
          <a:lstStyle>
            <a:lvl1pPr algn="r">
              <a:defRPr sz="1200"/>
            </a:lvl1pPr>
          </a:lstStyle>
          <a:p>
            <a:fld id="{CAB18C5D-8F8E-479E-B4FE-5DF73F88EEF3}" type="slidenum">
              <a:rPr lang="en-US" smtClean="0"/>
              <a:t>‹#›</a:t>
            </a:fld>
            <a:endParaRPr lang="en-US"/>
          </a:p>
        </p:txBody>
      </p:sp>
    </p:spTree>
    <p:extLst>
      <p:ext uri="{BB962C8B-B14F-4D97-AF65-F5344CB8AC3E}">
        <p14:creationId xmlns:p14="http://schemas.microsoft.com/office/powerpoint/2010/main" val="16711281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82DE62-604D-4436-A2C5-413FF66C9ED5}"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D0D6D-2F16-4E11-987A-F7DF2AD1D2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2DE62-604D-4436-A2C5-413FF66C9ED5}"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D0D6D-2F16-4E11-987A-F7DF2AD1D2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2DE62-604D-4436-A2C5-413FF66C9ED5}"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D0D6D-2F16-4E11-987A-F7DF2AD1D2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2DE62-604D-4436-A2C5-413FF66C9ED5}"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D0D6D-2F16-4E11-987A-F7DF2AD1D2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2DE62-604D-4436-A2C5-413FF66C9ED5}"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D0D6D-2F16-4E11-987A-F7DF2AD1D2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82DE62-604D-4436-A2C5-413FF66C9ED5}"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D0D6D-2F16-4E11-987A-F7DF2AD1D2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2DE62-604D-4436-A2C5-413FF66C9ED5}"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D0D6D-2F16-4E11-987A-F7DF2AD1D2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2DE62-604D-4436-A2C5-413FF66C9ED5}"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D0D6D-2F16-4E11-987A-F7DF2AD1D2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2DE62-604D-4436-A2C5-413FF66C9ED5}"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D0D6D-2F16-4E11-987A-F7DF2AD1D2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2DE62-604D-4436-A2C5-413FF66C9ED5}"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D0D6D-2F16-4E11-987A-F7DF2AD1D26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E82DE62-604D-4436-A2C5-413FF66C9ED5}" type="datetimeFigureOut">
              <a:rPr lang="en-US" smtClean="0"/>
              <a:t>10/20/2015</a:t>
            </a:fld>
            <a:endParaRPr lang="en-US"/>
          </a:p>
        </p:txBody>
      </p:sp>
      <p:sp>
        <p:nvSpPr>
          <p:cNvPr id="9" name="Slide Number Placeholder 8"/>
          <p:cNvSpPr>
            <a:spLocks noGrp="1"/>
          </p:cNvSpPr>
          <p:nvPr>
            <p:ph type="sldNum" sz="quarter" idx="11"/>
          </p:nvPr>
        </p:nvSpPr>
        <p:spPr/>
        <p:txBody>
          <a:bodyPr/>
          <a:lstStyle/>
          <a:p>
            <a:fld id="{0DED0D6D-2F16-4E11-987A-F7DF2AD1D26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DED0D6D-2F16-4E11-987A-F7DF2AD1D26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E82DE62-604D-4436-A2C5-413FF66C9ED5}" type="datetimeFigureOut">
              <a:rPr lang="en-US" smtClean="0"/>
              <a:t>10/20/2015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677400" cy="685800"/>
          </a:xfrm>
        </p:spPr>
        <p:txBody>
          <a:bodyPr>
            <a:noAutofit/>
          </a:bodyPr>
          <a:lstStyle/>
          <a:p>
            <a:r>
              <a:rPr lang="en-US" sz="5800" b="1" dirty="0" smtClean="0"/>
              <a:t>Do Now</a:t>
            </a:r>
            <a:endParaRPr lang="en-US" sz="5800" b="1" dirty="0"/>
          </a:p>
        </p:txBody>
      </p:sp>
      <p:sp>
        <p:nvSpPr>
          <p:cNvPr id="5" name="Content Placeholder 4"/>
          <p:cNvSpPr>
            <a:spLocks noGrp="1"/>
          </p:cNvSpPr>
          <p:nvPr>
            <p:ph idx="1"/>
          </p:nvPr>
        </p:nvSpPr>
        <p:spPr>
          <a:xfrm>
            <a:off x="152400" y="990600"/>
            <a:ext cx="8382000" cy="5791200"/>
          </a:xfrm>
        </p:spPr>
        <p:txBody>
          <a:bodyPr>
            <a:noAutofit/>
          </a:bodyPr>
          <a:lstStyle/>
          <a:p>
            <a:pPr marL="0" indent="0">
              <a:buNone/>
            </a:pPr>
            <a:r>
              <a:rPr lang="en-US" sz="5500" b="1" dirty="0" smtClean="0"/>
              <a:t>1. What is prejudice?</a:t>
            </a:r>
          </a:p>
          <a:p>
            <a:pPr marL="0" indent="0">
              <a:buNone/>
            </a:pPr>
            <a:endParaRPr lang="en-US" sz="5500" b="1" dirty="0" smtClean="0"/>
          </a:p>
          <a:p>
            <a:pPr marL="0" indent="0">
              <a:buNone/>
            </a:pPr>
            <a:r>
              <a:rPr lang="en-US" sz="5500" b="1" dirty="0" smtClean="0"/>
              <a:t>2. What is discrimination?</a:t>
            </a:r>
          </a:p>
          <a:p>
            <a:pPr marL="0" indent="0">
              <a:buNone/>
            </a:pPr>
            <a:endParaRPr lang="en-US" sz="5500" b="1" dirty="0" smtClean="0"/>
          </a:p>
          <a:p>
            <a:pPr marL="0" indent="0">
              <a:buNone/>
            </a:pPr>
            <a:r>
              <a:rPr lang="en-US" sz="5500" b="1" dirty="0" smtClean="0"/>
              <a:t>3. What is segregation?</a:t>
            </a:r>
          </a:p>
        </p:txBody>
      </p:sp>
    </p:spTree>
    <p:extLst>
      <p:ext uri="{BB962C8B-B14F-4D97-AF65-F5344CB8AC3E}">
        <p14:creationId xmlns:p14="http://schemas.microsoft.com/office/powerpoint/2010/main" val="2883117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315200" cy="990600"/>
          </a:xfrm>
        </p:spPr>
        <p:txBody>
          <a:bodyPr>
            <a:normAutofit/>
          </a:bodyPr>
          <a:lstStyle/>
          <a:p>
            <a:r>
              <a:rPr lang="en-US" b="1" dirty="0" smtClean="0">
                <a:effectLst>
                  <a:outerShdw blurRad="38100" dist="38100" dir="2700000" algn="tl">
                    <a:srgbClr val="000000">
                      <a:alpha val="43137"/>
                    </a:srgbClr>
                  </a:outerShdw>
                </a:effectLst>
              </a:rPr>
              <a:t>Jim crow &amp; Segregation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236" y="4343400"/>
            <a:ext cx="8229600" cy="2667000"/>
          </a:xfrm>
        </p:spPr>
        <p:txBody>
          <a:bodyPr>
            <a:noAutofit/>
          </a:bodyPr>
          <a:lstStyle/>
          <a:p>
            <a:endParaRPr lang="en-US" sz="3800" b="1" dirty="0"/>
          </a:p>
          <a:p>
            <a:r>
              <a:rPr lang="en-US" sz="3800" b="1" dirty="0" smtClean="0"/>
              <a:t> </a:t>
            </a:r>
            <a:r>
              <a:rPr lang="en-US" sz="3800" b="1" dirty="0"/>
              <a:t>African Americans differed in their responses to discrimination and “Jim Crow.”</a:t>
            </a:r>
          </a:p>
          <a:p>
            <a:pPr indent="0">
              <a:buNone/>
            </a:pPr>
            <a:endParaRPr lang="en-US" sz="3800" dirty="0"/>
          </a:p>
        </p:txBody>
      </p:sp>
      <p:pic>
        <p:nvPicPr>
          <p:cNvPr id="4" name="Picture 3"/>
          <p:cNvPicPr>
            <a:picLocks noChangeAspect="1"/>
          </p:cNvPicPr>
          <p:nvPr/>
        </p:nvPicPr>
        <p:blipFill>
          <a:blip r:embed="rId2"/>
          <a:stretch>
            <a:fillRect/>
          </a:stretch>
        </p:blipFill>
        <p:spPr>
          <a:xfrm>
            <a:off x="1219200" y="762000"/>
            <a:ext cx="6553200" cy="4308122"/>
          </a:xfrm>
          <a:prstGeom prst="rect">
            <a:avLst/>
          </a:prstGeom>
        </p:spPr>
      </p:pic>
    </p:spTree>
    <p:extLst>
      <p:ext uri="{BB962C8B-B14F-4D97-AF65-F5344CB8AC3E}">
        <p14:creationId xmlns:p14="http://schemas.microsoft.com/office/powerpoint/2010/main" val="3102306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534400" cy="1143000"/>
          </a:xfrm>
        </p:spPr>
        <p:txBody>
          <a:bodyPr>
            <a:normAutofit fontScale="90000"/>
          </a:bodyPr>
          <a:lstStyle/>
          <a:p>
            <a:r>
              <a:rPr lang="en-US" sz="6600" b="1" dirty="0">
                <a:effectLst>
                  <a:outerShdw blurRad="38100" dist="38100" dir="2700000" algn="tl">
                    <a:srgbClr val="000000">
                      <a:alpha val="43137"/>
                    </a:srgbClr>
                  </a:outerShdw>
                </a:effectLst>
              </a:rPr>
              <a:t>Booker T. Washington</a:t>
            </a:r>
            <a:br>
              <a:rPr lang="en-US" sz="6600" b="1" dirty="0">
                <a:effectLst>
                  <a:outerShdw blurRad="38100" dist="38100" dir="2700000" algn="tl">
                    <a:srgbClr val="000000">
                      <a:alpha val="43137"/>
                    </a:srgbClr>
                  </a:outerShdw>
                </a:effectLst>
              </a:rPr>
            </a:b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91000" y="1143000"/>
            <a:ext cx="4191000" cy="5105400"/>
          </a:xfrm>
        </p:spPr>
        <p:txBody>
          <a:bodyPr>
            <a:noAutofit/>
          </a:bodyPr>
          <a:lstStyle/>
          <a:p>
            <a:pPr lvl="0"/>
            <a:r>
              <a:rPr lang="en-US" sz="3800" b="1" dirty="0" smtClean="0"/>
              <a:t>Believed </a:t>
            </a:r>
            <a:r>
              <a:rPr lang="en-US" sz="3800" b="1" dirty="0"/>
              <a:t>equality could be achieved through vocational (job-related) education; accepted social </a:t>
            </a:r>
            <a:r>
              <a:rPr lang="en-US" sz="3800" b="1" dirty="0" smtClean="0"/>
              <a:t>separation.</a:t>
            </a:r>
            <a:endParaRPr lang="en-US" sz="3800" b="1" dirty="0"/>
          </a:p>
          <a:p>
            <a:endParaRPr lang="en-US" sz="3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3810000" cy="536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656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W.E.B. Dubois	</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4191000" cy="5181600"/>
          </a:xfrm>
        </p:spPr>
        <p:txBody>
          <a:bodyPr>
            <a:normAutofit fontScale="92500"/>
          </a:bodyPr>
          <a:lstStyle/>
          <a:p>
            <a:pPr lvl="0"/>
            <a:r>
              <a:rPr lang="en-US" sz="4400" b="1" dirty="0" smtClean="0"/>
              <a:t>Believed </a:t>
            </a:r>
            <a:r>
              <a:rPr lang="en-US" sz="4400" b="1" dirty="0"/>
              <a:t>in full political, civil, and social rights for African Americans and co-founder of the NAACP in 1909.</a:t>
            </a:r>
          </a:p>
          <a:p>
            <a:endParaRPr lang="en-US" sz="4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4419600" cy="436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502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eastcountymagazine.org/sites/eastcountymagazine.org/files/JimCrowNoDogs.jpg"/>
          <p:cNvPicPr/>
          <p:nvPr/>
        </p:nvPicPr>
        <p:blipFill>
          <a:blip r:embed="rId2">
            <a:extLst>
              <a:ext uri="{28A0092B-C50C-407E-A947-70E740481C1C}">
                <a14:useLocalDpi xmlns:a14="http://schemas.microsoft.com/office/drawing/2010/main" val="0"/>
              </a:ext>
            </a:extLst>
          </a:blip>
          <a:srcRect/>
          <a:stretch>
            <a:fillRect/>
          </a:stretch>
        </p:blipFill>
        <p:spPr bwMode="auto">
          <a:xfrm>
            <a:off x="144154" y="228600"/>
            <a:ext cx="4800600" cy="2286000"/>
          </a:xfrm>
          <a:prstGeom prst="rect">
            <a:avLst/>
          </a:prstGeom>
          <a:noFill/>
          <a:ln>
            <a:noFill/>
          </a:ln>
        </p:spPr>
      </p:pic>
      <p:pic>
        <p:nvPicPr>
          <p:cNvPr id="5" name="Picture 4" descr="http://abhmuseum.org/wp-content/uploads/2012/10/WeWashForWhitePeople.jpg"/>
          <p:cNvPicPr/>
          <p:nvPr/>
        </p:nvPicPr>
        <p:blipFill>
          <a:blip r:embed="rId3">
            <a:extLst>
              <a:ext uri="{28A0092B-C50C-407E-A947-70E740481C1C}">
                <a14:useLocalDpi xmlns:a14="http://schemas.microsoft.com/office/drawing/2010/main" val="0"/>
              </a:ext>
            </a:extLst>
          </a:blip>
          <a:srcRect/>
          <a:stretch>
            <a:fillRect/>
          </a:stretch>
        </p:blipFill>
        <p:spPr bwMode="auto">
          <a:xfrm>
            <a:off x="4972050" y="228600"/>
            <a:ext cx="4171950" cy="3505200"/>
          </a:xfrm>
          <a:prstGeom prst="rect">
            <a:avLst/>
          </a:prstGeom>
          <a:noFill/>
          <a:ln>
            <a:noFill/>
          </a:ln>
        </p:spPr>
      </p:pic>
      <p:pic>
        <p:nvPicPr>
          <p:cNvPr id="6" name="Picture 5" descr="http://mrclark.aretesys.com/coloredentrance.jpg"/>
          <p:cNvPicPr/>
          <p:nvPr/>
        </p:nvPicPr>
        <p:blipFill>
          <a:blip r:embed="rId4">
            <a:extLst>
              <a:ext uri="{28A0092B-C50C-407E-A947-70E740481C1C}">
                <a14:useLocalDpi xmlns:a14="http://schemas.microsoft.com/office/drawing/2010/main" val="0"/>
              </a:ext>
            </a:extLst>
          </a:blip>
          <a:srcRect/>
          <a:stretch>
            <a:fillRect/>
          </a:stretch>
        </p:blipFill>
        <p:spPr bwMode="auto">
          <a:xfrm>
            <a:off x="32982" y="2514600"/>
            <a:ext cx="4911772" cy="4191000"/>
          </a:xfrm>
          <a:prstGeom prst="rect">
            <a:avLst/>
          </a:prstGeom>
          <a:noFill/>
          <a:ln>
            <a:noFill/>
          </a:ln>
        </p:spPr>
      </p:pic>
    </p:spTree>
    <p:extLst>
      <p:ext uri="{BB962C8B-B14F-4D97-AF65-F5344CB8AC3E}">
        <p14:creationId xmlns:p14="http://schemas.microsoft.com/office/powerpoint/2010/main" val="1495506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0"/>
            <a:ext cx="4343400" cy="6858000"/>
          </a:xfrm>
          <a:prstGeom prst="rect">
            <a:avLst/>
          </a:prstGeom>
        </p:spPr>
      </p:pic>
      <p:pic>
        <p:nvPicPr>
          <p:cNvPr id="7" name="Picture 6"/>
          <p:cNvPicPr>
            <a:picLocks noChangeAspect="1"/>
          </p:cNvPicPr>
          <p:nvPr/>
        </p:nvPicPr>
        <p:blipFill>
          <a:blip r:embed="rId3"/>
          <a:stretch>
            <a:fillRect/>
          </a:stretch>
        </p:blipFill>
        <p:spPr>
          <a:xfrm>
            <a:off x="4724400" y="3949956"/>
            <a:ext cx="4191000" cy="2908044"/>
          </a:xfrm>
          <a:prstGeom prst="rect">
            <a:avLst/>
          </a:prstGeom>
        </p:spPr>
      </p:pic>
      <p:pic>
        <p:nvPicPr>
          <p:cNvPr id="6" name="Picture 5"/>
          <p:cNvPicPr>
            <a:picLocks noChangeAspect="1"/>
          </p:cNvPicPr>
          <p:nvPr/>
        </p:nvPicPr>
        <p:blipFill>
          <a:blip r:embed="rId4"/>
          <a:stretch>
            <a:fillRect/>
          </a:stretch>
        </p:blipFill>
        <p:spPr>
          <a:xfrm>
            <a:off x="5410200" y="11373"/>
            <a:ext cx="3505200" cy="4203032"/>
          </a:xfrm>
          <a:prstGeom prst="rect">
            <a:avLst/>
          </a:prstGeom>
        </p:spPr>
      </p:pic>
    </p:spTree>
    <p:extLst>
      <p:ext uri="{BB962C8B-B14F-4D97-AF65-F5344CB8AC3E}">
        <p14:creationId xmlns:p14="http://schemas.microsoft.com/office/powerpoint/2010/main" val="3935792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0"/>
            <a:ext cx="8458200" cy="6858000"/>
          </a:xfrm>
        </p:spPr>
        <p:txBody>
          <a:bodyPr>
            <a:normAutofit/>
          </a:bodyPr>
          <a:lstStyle/>
          <a:p>
            <a:r>
              <a:rPr lang="en-US" sz="2400" b="1" dirty="0"/>
              <a:t>Members [of the Ohio House of Representatives] will be astonished when I tell them that I have traveled in this free country for twenty hours without anything to eat; not because I had no money to pay for it, but because I was colored. Other passengers of a lighter hue had breakfast, dinner and supper. In traveling we are thrown in </a:t>
            </a:r>
            <a:r>
              <a:rPr lang="en-US" sz="2400" b="1" dirty="0" smtClean="0"/>
              <a:t>"Jim </a:t>
            </a:r>
            <a:r>
              <a:rPr lang="en-US" sz="2400" b="1" dirty="0"/>
              <a:t>C</a:t>
            </a:r>
            <a:r>
              <a:rPr lang="en-US" sz="2400" b="1" dirty="0" smtClean="0"/>
              <a:t>row</a:t>
            </a:r>
            <a:r>
              <a:rPr lang="en-US" sz="2400" b="1" dirty="0"/>
              <a:t>" cars, denied the privilege of buying a berth in the sleeping coach. This monster caste stands at the doors of the theatres and skating rinks, locks the doors of the pews in our fashionable churches, closes the mouths of some of the ministers in their pulpits which prevents the man of color from breaking the bread of life to his fellowmen. </a:t>
            </a:r>
            <a:r>
              <a:rPr lang="en-US" sz="2400" b="1" dirty="0" smtClean="0"/>
              <a:t>This </a:t>
            </a:r>
            <a:r>
              <a:rPr lang="en-US" sz="2400" b="1" dirty="0"/>
              <a:t>foe of my race stands at the school house door and separates the children, by reason of color, and denies to those who have a visible admixture of African blood in them the blessings of a graded school and equal privileges...We call upon all friends of Equal Rights to assist us in this struggle to secure the blessings of untrammeled liberty for ourselves and prosperity.</a:t>
            </a:r>
          </a:p>
          <a:p>
            <a:endParaRPr lang="en-US" dirty="0"/>
          </a:p>
        </p:txBody>
      </p:sp>
      <p:pic>
        <p:nvPicPr>
          <p:cNvPr id="9" name="arnet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58200" y="6172200"/>
            <a:ext cx="609600" cy="609600"/>
          </a:xfrm>
          <a:prstGeom prst="rect">
            <a:avLst/>
          </a:prstGeom>
        </p:spPr>
      </p:pic>
    </p:spTree>
    <p:extLst>
      <p:ext uri="{BB962C8B-B14F-4D97-AF65-F5344CB8AC3E}">
        <p14:creationId xmlns:p14="http://schemas.microsoft.com/office/powerpoint/2010/main" val="22332516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575"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u="sng" dirty="0"/>
              <a:t>EDUCATION</a:t>
            </a:r>
            <a:r>
              <a:rPr lang="en-US" dirty="0"/>
              <a:t/>
            </a:r>
            <a:br>
              <a:rPr lang="en-US" dirty="0"/>
            </a:br>
            <a:endParaRPr lang="en-US" dirty="0"/>
          </a:p>
        </p:txBody>
      </p:sp>
      <p:sp>
        <p:nvSpPr>
          <p:cNvPr id="3" name="Content Placeholder 2"/>
          <p:cNvSpPr>
            <a:spLocks noGrp="1"/>
          </p:cNvSpPr>
          <p:nvPr>
            <p:ph idx="1"/>
          </p:nvPr>
        </p:nvSpPr>
        <p:spPr>
          <a:xfrm>
            <a:off x="0" y="1066800"/>
            <a:ext cx="8458200" cy="5791200"/>
          </a:xfrm>
        </p:spPr>
        <p:txBody>
          <a:bodyPr>
            <a:normAutofit/>
          </a:bodyPr>
          <a:lstStyle/>
          <a:p>
            <a:r>
              <a:rPr lang="en-US" sz="4000" b="1" u="sng" dirty="0" smtClean="0"/>
              <a:t>Florida</a:t>
            </a:r>
            <a:r>
              <a:rPr lang="en-US" sz="4000" dirty="0"/>
              <a:t>: The schools for white children and the schools for negro children shall be conducted separately</a:t>
            </a:r>
            <a:r>
              <a:rPr lang="en-US" sz="4000" dirty="0" smtClean="0"/>
              <a:t>.</a:t>
            </a:r>
          </a:p>
          <a:p>
            <a:pPr marL="114300" indent="0">
              <a:buNone/>
            </a:pPr>
            <a:endParaRPr lang="en-US" sz="4000" dirty="0"/>
          </a:p>
          <a:p>
            <a:r>
              <a:rPr lang="en-US" sz="4000" b="1" u="sng" dirty="0"/>
              <a:t>Kentucky</a:t>
            </a:r>
            <a:r>
              <a:rPr lang="en-US" sz="4000" dirty="0"/>
              <a:t>: The children of white and colored races committed to reform schools shall be kept entirely separate from each other.</a:t>
            </a:r>
          </a:p>
          <a:p>
            <a:endParaRPr lang="en-US" dirty="0"/>
          </a:p>
        </p:txBody>
      </p:sp>
    </p:spTree>
    <p:extLst>
      <p:ext uri="{BB962C8B-B14F-4D97-AF65-F5344CB8AC3E}">
        <p14:creationId xmlns:p14="http://schemas.microsoft.com/office/powerpoint/2010/main" val="1873757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u="sng" dirty="0"/>
              <a:t>Entertainment</a:t>
            </a:r>
            <a:r>
              <a:rPr lang="en-US" dirty="0"/>
              <a:t/>
            </a:r>
            <a:br>
              <a:rPr lang="en-US" dirty="0"/>
            </a:br>
            <a:endParaRPr lang="en-US" dirty="0"/>
          </a:p>
        </p:txBody>
      </p:sp>
      <p:sp>
        <p:nvSpPr>
          <p:cNvPr id="3" name="Content Placeholder 2"/>
          <p:cNvSpPr>
            <a:spLocks noGrp="1"/>
          </p:cNvSpPr>
          <p:nvPr>
            <p:ph idx="1"/>
          </p:nvPr>
        </p:nvSpPr>
        <p:spPr>
          <a:xfrm>
            <a:off x="0" y="990600"/>
            <a:ext cx="8382000" cy="5867400"/>
          </a:xfrm>
        </p:spPr>
        <p:txBody>
          <a:bodyPr>
            <a:normAutofit lnSpcReduction="10000"/>
          </a:bodyPr>
          <a:lstStyle/>
          <a:p>
            <a:r>
              <a:rPr lang="en-US" sz="4000" b="1" dirty="0" smtClean="0"/>
              <a:t>Alabama</a:t>
            </a:r>
            <a:r>
              <a:rPr lang="en-US" sz="4000" dirty="0"/>
              <a:t>: It shall be unlawful for a negro and white person to play together or in company with each other at any game of pool or billiards</a:t>
            </a:r>
            <a:r>
              <a:rPr lang="en-US" sz="4000" dirty="0" smtClean="0"/>
              <a:t>.</a:t>
            </a:r>
          </a:p>
          <a:p>
            <a:pPr marL="114300" indent="0">
              <a:buNone/>
            </a:pPr>
            <a:endParaRPr lang="en-US" sz="4000" dirty="0"/>
          </a:p>
          <a:p>
            <a:r>
              <a:rPr lang="en-US" sz="4000" b="1" dirty="0"/>
              <a:t>Alabama</a:t>
            </a:r>
            <a:r>
              <a:rPr lang="en-US" sz="4000" dirty="0"/>
              <a:t>: Every employer of white or negro males shall provide for such white or negro males reasonably accessible and separate toilet facilities.</a:t>
            </a:r>
          </a:p>
          <a:p>
            <a:endParaRPr lang="en-US" dirty="0"/>
          </a:p>
        </p:txBody>
      </p:sp>
    </p:spTree>
    <p:extLst>
      <p:ext uri="{BB962C8B-B14F-4D97-AF65-F5344CB8AC3E}">
        <p14:creationId xmlns:p14="http://schemas.microsoft.com/office/powerpoint/2010/main" val="2449871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u="sng" dirty="0"/>
              <a:t>HEALTH CARE</a:t>
            </a:r>
            <a:r>
              <a:rPr lang="en-US" sz="5500" dirty="0"/>
              <a:t/>
            </a:r>
            <a:br>
              <a:rPr lang="en-US" sz="5500" dirty="0"/>
            </a:br>
            <a:endParaRPr lang="en-US" sz="5500" dirty="0"/>
          </a:p>
        </p:txBody>
      </p:sp>
      <p:sp>
        <p:nvSpPr>
          <p:cNvPr id="3" name="Content Placeholder 2"/>
          <p:cNvSpPr>
            <a:spLocks noGrp="1"/>
          </p:cNvSpPr>
          <p:nvPr>
            <p:ph idx="1"/>
          </p:nvPr>
        </p:nvSpPr>
        <p:spPr>
          <a:xfrm>
            <a:off x="0" y="1143000"/>
            <a:ext cx="8382000" cy="5715000"/>
          </a:xfrm>
        </p:spPr>
        <p:txBody>
          <a:bodyPr>
            <a:normAutofit fontScale="92500"/>
          </a:bodyPr>
          <a:lstStyle/>
          <a:p>
            <a:r>
              <a:rPr lang="en-US" sz="3800" b="1" u="sng" dirty="0" smtClean="0"/>
              <a:t>Alabama</a:t>
            </a:r>
            <a:r>
              <a:rPr lang="en-US" sz="3800" dirty="0"/>
              <a:t>: No person or corporation shall require any white female nurse to nurse in wards or rooms in hospitals, either public or private, in which negro men are placed</a:t>
            </a:r>
            <a:r>
              <a:rPr lang="en-US" sz="3800" dirty="0" smtClean="0"/>
              <a:t>.</a:t>
            </a:r>
          </a:p>
          <a:p>
            <a:pPr marL="114300" indent="0">
              <a:buNone/>
            </a:pPr>
            <a:endParaRPr lang="en-US" sz="3800" dirty="0"/>
          </a:p>
          <a:p>
            <a:r>
              <a:rPr lang="en-US" sz="3800" b="1" u="sng" dirty="0"/>
              <a:t>Louisiana</a:t>
            </a:r>
            <a:r>
              <a:rPr lang="en-US" sz="3800" dirty="0"/>
              <a:t>: The board of trustees shall maintain a separate building, on separate grounds, for the admission, care, instruction, and support of all blind persons of the colored or black race.</a:t>
            </a:r>
          </a:p>
          <a:p>
            <a:endParaRPr lang="en-US" dirty="0"/>
          </a:p>
        </p:txBody>
      </p:sp>
    </p:spTree>
    <p:extLst>
      <p:ext uri="{BB962C8B-B14F-4D97-AF65-F5344CB8AC3E}">
        <p14:creationId xmlns:p14="http://schemas.microsoft.com/office/powerpoint/2010/main" val="1758706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u="sng" dirty="0"/>
              <a:t>HOUSING</a:t>
            </a:r>
            <a:r>
              <a:rPr lang="en-US" sz="5500" dirty="0"/>
              <a:t/>
            </a:r>
            <a:br>
              <a:rPr lang="en-US" sz="5500" dirty="0"/>
            </a:br>
            <a:endParaRPr lang="en-US" sz="5500" dirty="0"/>
          </a:p>
        </p:txBody>
      </p:sp>
      <p:sp>
        <p:nvSpPr>
          <p:cNvPr id="3" name="Content Placeholder 2"/>
          <p:cNvSpPr>
            <a:spLocks noGrp="1"/>
          </p:cNvSpPr>
          <p:nvPr>
            <p:ph idx="1"/>
          </p:nvPr>
        </p:nvSpPr>
        <p:spPr>
          <a:xfrm>
            <a:off x="0" y="990600"/>
            <a:ext cx="8077200" cy="5867400"/>
          </a:xfrm>
        </p:spPr>
        <p:txBody>
          <a:bodyPr>
            <a:normAutofit/>
          </a:bodyPr>
          <a:lstStyle/>
          <a:p>
            <a:r>
              <a:rPr lang="en-US" sz="3300" b="1" u="sng" dirty="0" smtClean="0"/>
              <a:t>Louisiana</a:t>
            </a:r>
            <a:r>
              <a:rPr lang="en-US" sz="3300" dirty="0"/>
              <a:t>: Any person...who shall rent any part of any such building to a negro person or a negro family when such building is already in whole or in part in occupancy by a white person or white family shall be guilty of a misdemeanor</a:t>
            </a:r>
            <a:r>
              <a:rPr lang="en-US" sz="3300" dirty="0" smtClean="0"/>
              <a:t>.</a:t>
            </a:r>
          </a:p>
          <a:p>
            <a:pPr marL="114300" indent="0">
              <a:buNone/>
            </a:pPr>
            <a:endParaRPr lang="en-US" sz="3300" dirty="0"/>
          </a:p>
          <a:p>
            <a:r>
              <a:rPr lang="en-US" sz="3300" b="1" u="sng" dirty="0"/>
              <a:t>Mississippi</a:t>
            </a:r>
            <a:r>
              <a:rPr lang="en-US" sz="3300" dirty="0"/>
              <a:t>: The prison warden shall see that the white convicts shall have separate apartments for both eating and sleeping from the negro convicts.</a:t>
            </a:r>
          </a:p>
          <a:p>
            <a:endParaRPr lang="en-US" dirty="0"/>
          </a:p>
        </p:txBody>
      </p:sp>
    </p:spTree>
    <p:extLst>
      <p:ext uri="{BB962C8B-B14F-4D97-AF65-F5344CB8AC3E}">
        <p14:creationId xmlns:p14="http://schemas.microsoft.com/office/powerpoint/2010/main" val="2738909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7162800" cy="685800"/>
          </a:xfrm>
        </p:spPr>
        <p:txBody>
          <a:bodyPr>
            <a:noAutofit/>
          </a:bodyPr>
          <a:lstStyle/>
          <a:p>
            <a:r>
              <a:rPr lang="en-US" sz="4400" b="1" dirty="0" smtClean="0"/>
              <a:t>Who was Jim </a:t>
            </a:r>
            <a:r>
              <a:rPr lang="en-US" sz="4400" b="1" dirty="0"/>
              <a:t>C</a:t>
            </a:r>
            <a:r>
              <a:rPr lang="en-US" sz="4400" b="1" dirty="0" smtClean="0"/>
              <a:t>row?</a:t>
            </a:r>
            <a:endParaRPr lang="en-US" sz="4400" b="1" dirty="0"/>
          </a:p>
        </p:txBody>
      </p:sp>
      <p:sp>
        <p:nvSpPr>
          <p:cNvPr id="3" name="Content Placeholder 2"/>
          <p:cNvSpPr>
            <a:spLocks noGrp="1"/>
          </p:cNvSpPr>
          <p:nvPr>
            <p:ph idx="1"/>
          </p:nvPr>
        </p:nvSpPr>
        <p:spPr>
          <a:xfrm>
            <a:off x="0" y="685800"/>
            <a:ext cx="6019800" cy="6400800"/>
          </a:xfrm>
        </p:spPr>
        <p:txBody>
          <a:bodyPr>
            <a:normAutofit lnSpcReduction="10000"/>
          </a:bodyPr>
          <a:lstStyle/>
          <a:p>
            <a:r>
              <a:rPr lang="en-US" b="1" i="1" dirty="0">
                <a:solidFill>
                  <a:srgbClr val="FF0000"/>
                </a:solidFill>
              </a:rPr>
              <a:t>"Come listen all you galls and boys,</a:t>
            </a:r>
            <a:br>
              <a:rPr lang="en-US" b="1" i="1" dirty="0">
                <a:solidFill>
                  <a:srgbClr val="FF0000"/>
                </a:solidFill>
              </a:rPr>
            </a:br>
            <a:r>
              <a:rPr lang="en-US" b="1" i="1" dirty="0">
                <a:solidFill>
                  <a:srgbClr val="FF0000"/>
                </a:solidFill>
              </a:rPr>
              <a:t>I'm going to sing a little song,</a:t>
            </a:r>
            <a:br>
              <a:rPr lang="en-US" b="1" i="1" dirty="0">
                <a:solidFill>
                  <a:srgbClr val="FF0000"/>
                </a:solidFill>
              </a:rPr>
            </a:br>
            <a:r>
              <a:rPr lang="en-US" b="1" i="1" dirty="0">
                <a:solidFill>
                  <a:srgbClr val="FF0000"/>
                </a:solidFill>
              </a:rPr>
              <a:t>My name is Jim Crow.</a:t>
            </a:r>
            <a:br>
              <a:rPr lang="en-US" b="1" i="1" dirty="0">
                <a:solidFill>
                  <a:srgbClr val="FF0000"/>
                </a:solidFill>
              </a:rPr>
            </a:br>
            <a:r>
              <a:rPr lang="en-US" b="1" i="1" dirty="0" err="1">
                <a:solidFill>
                  <a:srgbClr val="FF0000"/>
                </a:solidFill>
              </a:rPr>
              <a:t>Weel</a:t>
            </a:r>
            <a:r>
              <a:rPr lang="en-US" b="1" i="1" dirty="0">
                <a:solidFill>
                  <a:srgbClr val="FF0000"/>
                </a:solidFill>
              </a:rPr>
              <a:t> about and turn about and do </a:t>
            </a:r>
            <a:r>
              <a:rPr lang="en-US" b="1" i="1" dirty="0" err="1">
                <a:solidFill>
                  <a:srgbClr val="FF0000"/>
                </a:solidFill>
              </a:rPr>
              <a:t>jis</a:t>
            </a:r>
            <a:r>
              <a:rPr lang="en-US" b="1" i="1" dirty="0">
                <a:solidFill>
                  <a:srgbClr val="FF0000"/>
                </a:solidFill>
              </a:rPr>
              <a:t> so,</a:t>
            </a:r>
            <a:br>
              <a:rPr lang="en-US" b="1" i="1" dirty="0">
                <a:solidFill>
                  <a:srgbClr val="FF0000"/>
                </a:solidFill>
              </a:rPr>
            </a:br>
            <a:r>
              <a:rPr lang="en-US" b="1" i="1" dirty="0" err="1">
                <a:solidFill>
                  <a:srgbClr val="FF0000"/>
                </a:solidFill>
              </a:rPr>
              <a:t>Eb'ry</a:t>
            </a:r>
            <a:r>
              <a:rPr lang="en-US" b="1" i="1" dirty="0">
                <a:solidFill>
                  <a:srgbClr val="FF0000"/>
                </a:solidFill>
              </a:rPr>
              <a:t> time I </a:t>
            </a:r>
            <a:r>
              <a:rPr lang="en-US" b="1" i="1" dirty="0" err="1">
                <a:solidFill>
                  <a:srgbClr val="FF0000"/>
                </a:solidFill>
              </a:rPr>
              <a:t>weel</a:t>
            </a:r>
            <a:r>
              <a:rPr lang="en-US" b="1" i="1" dirty="0">
                <a:solidFill>
                  <a:srgbClr val="FF0000"/>
                </a:solidFill>
              </a:rPr>
              <a:t> about I jump Jim Crow."</a:t>
            </a:r>
            <a:r>
              <a:rPr lang="en-US" b="1" dirty="0">
                <a:solidFill>
                  <a:srgbClr val="FF0000"/>
                </a:solidFill>
              </a:rPr>
              <a:t> </a:t>
            </a:r>
            <a:endParaRPr lang="en-US" b="1" dirty="0" smtClean="0">
              <a:solidFill>
                <a:srgbClr val="FF0000"/>
              </a:solidFill>
            </a:endParaRPr>
          </a:p>
          <a:p>
            <a:endParaRPr lang="en-US" b="1" dirty="0">
              <a:solidFill>
                <a:srgbClr val="FF0000"/>
              </a:solidFill>
            </a:endParaRPr>
          </a:p>
          <a:p>
            <a:r>
              <a:rPr lang="en-US" b="1" dirty="0">
                <a:solidFill>
                  <a:srgbClr val="FF0000"/>
                </a:solidFill>
              </a:rPr>
              <a:t>These words are from the song, "Jim Crow," as it appeared in sheet music written by Thomas Dartmouth "Daddy" Rice. Rice, a struggling "actor" (he did short solo skits between play scenes) at the Park Theater in New York, happened upon a Black person singing the above song -- some accounts say it was an old Black slave who walked with difficulty, others say it was a ragged Black stable boy. Whether modeled on an old man or a young boy we will never know, however, it is clear that in 1828 Rice appeared on stage as "Jim Crow" -- an exaggerated, highly stereotypical Black character.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3429000" cy="447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540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u="sng" dirty="0"/>
              <a:t>TRANSPORTATION</a:t>
            </a:r>
            <a:r>
              <a:rPr lang="en-US" sz="5500" dirty="0"/>
              <a:t/>
            </a:r>
            <a:br>
              <a:rPr lang="en-US" sz="5500" dirty="0"/>
            </a:br>
            <a:endParaRPr lang="en-US" sz="5500" dirty="0"/>
          </a:p>
        </p:txBody>
      </p:sp>
      <p:sp>
        <p:nvSpPr>
          <p:cNvPr id="3" name="Content Placeholder 2"/>
          <p:cNvSpPr>
            <a:spLocks noGrp="1"/>
          </p:cNvSpPr>
          <p:nvPr>
            <p:ph idx="1"/>
          </p:nvPr>
        </p:nvSpPr>
        <p:spPr>
          <a:xfrm>
            <a:off x="0" y="1295400"/>
            <a:ext cx="8077200" cy="5562600"/>
          </a:xfrm>
        </p:spPr>
        <p:txBody>
          <a:bodyPr>
            <a:noAutofit/>
          </a:bodyPr>
          <a:lstStyle/>
          <a:p>
            <a:r>
              <a:rPr lang="en-US" sz="3200" b="1" u="sng" dirty="0" smtClean="0"/>
              <a:t>Alabama</a:t>
            </a:r>
            <a:r>
              <a:rPr lang="en-US" sz="3200" dirty="0"/>
              <a:t>: All passenger stations in this state operated by any motor transportation company shall have separate waiting rooms or space and separate ticket windows for the white and colored races</a:t>
            </a:r>
            <a:r>
              <a:rPr lang="en-US" sz="3200" dirty="0" smtClean="0"/>
              <a:t>.</a:t>
            </a:r>
          </a:p>
          <a:p>
            <a:pPr marL="114300" indent="0">
              <a:buNone/>
            </a:pPr>
            <a:endParaRPr lang="en-US" sz="3200" dirty="0"/>
          </a:p>
          <a:p>
            <a:r>
              <a:rPr lang="en-US" sz="3200" b="1" u="sng" dirty="0"/>
              <a:t>Alabama</a:t>
            </a:r>
            <a:r>
              <a:rPr lang="en-US" sz="3200" dirty="0"/>
              <a:t>: The conductor of each passenger train is authorized and required to assign each passenger to the car or the division of the car, when it is divided by a partition, designated for the race to which such passenger belongs. Maryland: All railroad companies are hereby required to provide separate cars or coaches for the travel and transportation of the white and colored passengers.</a:t>
            </a:r>
          </a:p>
          <a:p>
            <a:endParaRPr lang="en-US" sz="3200" dirty="0"/>
          </a:p>
        </p:txBody>
      </p:sp>
    </p:spTree>
    <p:extLst>
      <p:ext uri="{BB962C8B-B14F-4D97-AF65-F5344CB8AC3E}">
        <p14:creationId xmlns:p14="http://schemas.microsoft.com/office/powerpoint/2010/main" val="4058371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1143000"/>
          </a:xfrm>
        </p:spPr>
        <p:txBody>
          <a:bodyPr/>
          <a:lstStyle/>
          <a:p>
            <a:r>
              <a:rPr lang="en-US" sz="5500" u="sng" dirty="0"/>
              <a:t>LIBRARIES</a:t>
            </a:r>
            <a:endParaRPr lang="en-US" sz="5500" dirty="0"/>
          </a:p>
        </p:txBody>
      </p:sp>
      <p:sp>
        <p:nvSpPr>
          <p:cNvPr id="3" name="Content Placeholder 2"/>
          <p:cNvSpPr>
            <a:spLocks noGrp="1"/>
          </p:cNvSpPr>
          <p:nvPr>
            <p:ph idx="1"/>
          </p:nvPr>
        </p:nvSpPr>
        <p:spPr>
          <a:xfrm>
            <a:off x="76200" y="685800"/>
            <a:ext cx="8001000" cy="6172200"/>
          </a:xfrm>
        </p:spPr>
        <p:txBody>
          <a:bodyPr>
            <a:noAutofit/>
          </a:bodyPr>
          <a:lstStyle/>
          <a:p>
            <a:pPr marL="114300" indent="0">
              <a:buNone/>
            </a:pPr>
            <a:endParaRPr lang="en-US" sz="3200" dirty="0"/>
          </a:p>
          <a:p>
            <a:r>
              <a:rPr lang="en-US" sz="3200" b="1" u="sng" dirty="0"/>
              <a:t>Texas</a:t>
            </a:r>
            <a:r>
              <a:rPr lang="en-US" sz="3200" dirty="0"/>
              <a:t>: Negroes are to be served through a separate branch or branches of the county free library, which shall be administered by a custodian of the negro race under the supervision of the county librarian</a:t>
            </a:r>
            <a:r>
              <a:rPr lang="en-US" sz="3200" dirty="0" smtClean="0"/>
              <a:t>.</a:t>
            </a:r>
          </a:p>
          <a:p>
            <a:pPr marL="114300" indent="0">
              <a:buNone/>
            </a:pPr>
            <a:endParaRPr lang="en-US" sz="3200" dirty="0" smtClean="0"/>
          </a:p>
          <a:p>
            <a:r>
              <a:rPr lang="en-US" sz="3200" b="1" u="sng" dirty="0" smtClean="0"/>
              <a:t>North Carolina</a:t>
            </a:r>
            <a:r>
              <a:rPr lang="en-US" sz="3200" dirty="0" smtClean="0"/>
              <a:t>: The state librarian is directed to fit up and maintain a separate place for the use of the colored people who may come to the library for the purpose of reading books or periodicals.</a:t>
            </a:r>
          </a:p>
          <a:p>
            <a:endParaRPr lang="en-US" sz="3200" dirty="0"/>
          </a:p>
        </p:txBody>
      </p:sp>
    </p:spTree>
    <p:extLst>
      <p:ext uri="{BB962C8B-B14F-4D97-AF65-F5344CB8AC3E}">
        <p14:creationId xmlns:p14="http://schemas.microsoft.com/office/powerpoint/2010/main" val="1753256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u="sng" dirty="0"/>
              <a:t>MARRIAGE</a:t>
            </a:r>
            <a:r>
              <a:rPr lang="en-US" dirty="0"/>
              <a:t/>
            </a:r>
            <a:br>
              <a:rPr lang="en-US" dirty="0"/>
            </a:br>
            <a:endParaRPr lang="en-US" dirty="0"/>
          </a:p>
        </p:txBody>
      </p:sp>
      <p:sp>
        <p:nvSpPr>
          <p:cNvPr id="3" name="Content Placeholder 2"/>
          <p:cNvSpPr>
            <a:spLocks noGrp="1"/>
          </p:cNvSpPr>
          <p:nvPr>
            <p:ph idx="1"/>
          </p:nvPr>
        </p:nvSpPr>
        <p:spPr>
          <a:xfrm>
            <a:off x="0" y="1143000"/>
            <a:ext cx="8077200" cy="5715000"/>
          </a:xfrm>
        </p:spPr>
        <p:txBody>
          <a:bodyPr>
            <a:normAutofit lnSpcReduction="10000"/>
          </a:bodyPr>
          <a:lstStyle/>
          <a:p>
            <a:r>
              <a:rPr lang="en-US" sz="3800" b="1" u="sng" dirty="0" smtClean="0"/>
              <a:t>Arizona</a:t>
            </a:r>
            <a:r>
              <a:rPr lang="en-US" sz="3800" dirty="0"/>
              <a:t>: The marriage of a person of Caucasian blood with a Negro shall be null and void</a:t>
            </a:r>
            <a:r>
              <a:rPr lang="en-US" sz="3800" dirty="0" smtClean="0"/>
              <a:t>.</a:t>
            </a:r>
          </a:p>
          <a:p>
            <a:endParaRPr lang="en-US" sz="3800" dirty="0"/>
          </a:p>
          <a:p>
            <a:r>
              <a:rPr lang="en-US" sz="3800" b="1" u="sng" dirty="0"/>
              <a:t>Florida</a:t>
            </a:r>
            <a:r>
              <a:rPr lang="en-US" sz="3800" dirty="0"/>
              <a:t>: All marriages between a white person and a negro, or between a white person and a person of negro descent to the fourth generation inclusive, are hereby forever prohibited</a:t>
            </a:r>
          </a:p>
          <a:p>
            <a:endParaRPr lang="en-US" sz="3300" dirty="0"/>
          </a:p>
        </p:txBody>
      </p:sp>
    </p:spTree>
    <p:extLst>
      <p:ext uri="{BB962C8B-B14F-4D97-AF65-F5344CB8AC3E}">
        <p14:creationId xmlns:p14="http://schemas.microsoft.com/office/powerpoint/2010/main" val="1832033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u="sng" dirty="0"/>
              <a:t>SERVICES</a:t>
            </a:r>
            <a:r>
              <a:rPr lang="en-US" sz="5500" dirty="0"/>
              <a:t/>
            </a:r>
            <a:br>
              <a:rPr lang="en-US" sz="5500" dirty="0"/>
            </a:br>
            <a:endParaRPr lang="en-US" sz="5500" dirty="0"/>
          </a:p>
        </p:txBody>
      </p:sp>
      <p:sp>
        <p:nvSpPr>
          <p:cNvPr id="3" name="Content Placeholder 2"/>
          <p:cNvSpPr>
            <a:spLocks noGrp="1"/>
          </p:cNvSpPr>
          <p:nvPr>
            <p:ph idx="1"/>
          </p:nvPr>
        </p:nvSpPr>
        <p:spPr>
          <a:xfrm>
            <a:off x="152400" y="1143000"/>
            <a:ext cx="7924800" cy="5562600"/>
          </a:xfrm>
        </p:spPr>
        <p:txBody>
          <a:bodyPr>
            <a:normAutofit fontScale="92500" lnSpcReduction="10000"/>
          </a:bodyPr>
          <a:lstStyle/>
          <a:p>
            <a:r>
              <a:rPr lang="en-US" sz="4400" b="1" u="sng" dirty="0" smtClean="0"/>
              <a:t>Georgia</a:t>
            </a:r>
            <a:r>
              <a:rPr lang="en-US" sz="4400" dirty="0"/>
              <a:t>: No colored barber shall serve as a barber to white women or girls</a:t>
            </a:r>
            <a:r>
              <a:rPr lang="en-US" sz="4400" dirty="0" smtClean="0"/>
              <a:t>.</a:t>
            </a:r>
          </a:p>
          <a:p>
            <a:pPr marL="114300" indent="0">
              <a:buNone/>
            </a:pPr>
            <a:endParaRPr lang="en-US" sz="4400" dirty="0"/>
          </a:p>
          <a:p>
            <a:r>
              <a:rPr lang="en-US" sz="4400" b="1" u="sng" dirty="0"/>
              <a:t>Georgia</a:t>
            </a:r>
            <a:r>
              <a:rPr lang="en-US" sz="4400" dirty="0"/>
              <a:t>: The officer in charge shall not bury, or allow to be buried, any colored persons upon ground set apart or used for the burial of white persons.</a:t>
            </a:r>
          </a:p>
          <a:p>
            <a:endParaRPr lang="en-US" dirty="0"/>
          </a:p>
        </p:txBody>
      </p:sp>
    </p:spTree>
    <p:extLst>
      <p:ext uri="{BB962C8B-B14F-4D97-AF65-F5344CB8AC3E}">
        <p14:creationId xmlns:p14="http://schemas.microsoft.com/office/powerpoint/2010/main" val="1376458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7848600" cy="685800"/>
          </a:xfrm>
        </p:spPr>
        <p:txBody>
          <a:bodyPr>
            <a:noAutofit/>
          </a:bodyPr>
          <a:lstStyle/>
          <a:p>
            <a:r>
              <a:rPr lang="en-US" sz="6600" b="1" dirty="0" smtClean="0"/>
              <a:t>DO NOW</a:t>
            </a:r>
            <a:endParaRPr lang="en-US" sz="6600" b="1" dirty="0"/>
          </a:p>
        </p:txBody>
      </p:sp>
      <p:sp>
        <p:nvSpPr>
          <p:cNvPr id="5" name="Content Placeholder 4"/>
          <p:cNvSpPr>
            <a:spLocks noGrp="1"/>
          </p:cNvSpPr>
          <p:nvPr>
            <p:ph idx="1"/>
          </p:nvPr>
        </p:nvSpPr>
        <p:spPr>
          <a:xfrm>
            <a:off x="152400" y="990600"/>
            <a:ext cx="8382000" cy="5791200"/>
          </a:xfrm>
        </p:spPr>
        <p:txBody>
          <a:bodyPr>
            <a:noAutofit/>
          </a:bodyPr>
          <a:lstStyle/>
          <a:p>
            <a:pPr marL="342900" indent="-342900">
              <a:buAutoNum type="arabicPeriod"/>
            </a:pPr>
            <a:r>
              <a:rPr lang="en-US" sz="5500" b="1" dirty="0" smtClean="0"/>
              <a:t>What were Jim Crow Laws Based on?</a:t>
            </a:r>
          </a:p>
          <a:p>
            <a:pPr marL="342900" indent="-342900">
              <a:buAutoNum type="arabicPeriod"/>
            </a:pPr>
            <a:r>
              <a:rPr lang="en-US" sz="5500" b="1" dirty="0" smtClean="0"/>
              <a:t>Who did Jim Crow Laws segregate?</a:t>
            </a:r>
          </a:p>
          <a:p>
            <a:pPr marL="342900" indent="-342900">
              <a:buAutoNum type="arabicPeriod"/>
            </a:pPr>
            <a:r>
              <a:rPr lang="en-US" sz="5500" b="1" dirty="0" smtClean="0"/>
              <a:t>What two leaders fought </a:t>
            </a:r>
            <a:r>
              <a:rPr lang="en-US" sz="5500" b="1" smtClean="0"/>
              <a:t>against Jim Crow Laws?</a:t>
            </a:r>
            <a:endParaRPr lang="en-US" sz="5500" b="1" dirty="0" smtClean="0"/>
          </a:p>
        </p:txBody>
      </p:sp>
    </p:spTree>
    <p:extLst>
      <p:ext uri="{BB962C8B-B14F-4D97-AF65-F5344CB8AC3E}">
        <p14:creationId xmlns:p14="http://schemas.microsoft.com/office/powerpoint/2010/main" val="201899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14400"/>
            <a:ext cx="8382000" cy="5791200"/>
          </a:xfrm>
        </p:spPr>
        <p:txBody>
          <a:bodyPr>
            <a:noAutofit/>
          </a:bodyPr>
          <a:lstStyle/>
          <a:p>
            <a:pPr marL="342900" indent="-342900">
              <a:buAutoNum type="arabicPeriod"/>
            </a:pPr>
            <a:r>
              <a:rPr lang="en-US" sz="5500" b="1" dirty="0" smtClean="0"/>
              <a:t>What is a Jim Crow Law?</a:t>
            </a:r>
          </a:p>
          <a:p>
            <a:pPr marL="342900" indent="-342900">
              <a:buAutoNum type="arabicPeriod"/>
            </a:pPr>
            <a:endParaRPr lang="en-US" b="1" dirty="0" smtClean="0"/>
          </a:p>
          <a:p>
            <a:pPr marL="342900" indent="-342900">
              <a:buAutoNum type="arabicPeriod"/>
            </a:pPr>
            <a:r>
              <a:rPr lang="en-US" sz="5500" b="1" dirty="0" smtClean="0"/>
              <a:t>Why did Jim Crow laws exist?</a:t>
            </a:r>
          </a:p>
          <a:p>
            <a:pPr marL="342900" indent="-342900">
              <a:buAutoNum type="arabicPeriod"/>
            </a:pPr>
            <a:endParaRPr lang="en-US" b="1" dirty="0" smtClean="0"/>
          </a:p>
          <a:p>
            <a:pPr marL="342900" indent="-342900">
              <a:buAutoNum type="arabicPeriod"/>
            </a:pPr>
            <a:r>
              <a:rPr lang="en-US" sz="5500" b="1" dirty="0" smtClean="0"/>
              <a:t>What is an example of a Jim Crow Law?</a:t>
            </a:r>
          </a:p>
        </p:txBody>
      </p:sp>
    </p:spTree>
    <p:extLst>
      <p:ext uri="{BB962C8B-B14F-4D97-AF65-F5344CB8AC3E}">
        <p14:creationId xmlns:p14="http://schemas.microsoft.com/office/powerpoint/2010/main" val="2807581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0"/>
            <a:ext cx="8763000" cy="1981200"/>
          </a:xfrm>
        </p:spPr>
        <p:txBody>
          <a:bodyPr>
            <a:noAutofit/>
          </a:bodyPr>
          <a:lstStyle/>
          <a:p>
            <a:pPr lvl="0"/>
            <a:r>
              <a:rPr lang="en-US" sz="3600" b="1" dirty="0" smtClean="0"/>
              <a:t>Discrimination against African Americans continued after Reconstruction. “Jim Crow</a:t>
            </a:r>
          </a:p>
          <a:p>
            <a:pPr marL="114300" lvl="0" indent="0">
              <a:buNone/>
            </a:pPr>
            <a:r>
              <a:rPr lang="en-US" sz="3600" b="1" dirty="0" smtClean="0"/>
              <a:t>   laws institutionalized (made into custom)         a system of legal segregation.</a:t>
            </a:r>
            <a:endParaRPr lang="en-US" sz="3600" b="1" dirty="0"/>
          </a:p>
        </p:txBody>
      </p:sp>
      <p:pic>
        <p:nvPicPr>
          <p:cNvPr id="1026" name="Picture 2" descr="http://www.crimemuseum.org/wp-content/uploads/2013/04/Jim-crow-segregation-fepc-black-discrimination-employment-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0515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23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7620000" cy="1143000"/>
          </a:xfrm>
        </p:spPr>
        <p:txBody>
          <a:bodyPr>
            <a:noAutofit/>
          </a:bodyPr>
          <a:lstStyle/>
          <a:p>
            <a:r>
              <a:rPr lang="en-US" sz="5500" b="1" dirty="0" smtClean="0">
                <a:effectLst>
                  <a:outerShdw blurRad="38100" dist="38100" dir="2700000" algn="tl">
                    <a:srgbClr val="000000">
                      <a:alpha val="43137"/>
                    </a:srgbClr>
                  </a:outerShdw>
                </a:effectLst>
              </a:rPr>
              <a:t>Jim Crow Laws</a:t>
            </a:r>
            <a:endParaRPr lang="en-US" sz="5500"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533400" y="685800"/>
            <a:ext cx="8229600" cy="1295400"/>
          </a:xfrm>
        </p:spPr>
        <p:txBody>
          <a:bodyPr>
            <a:noAutofit/>
          </a:bodyPr>
          <a:lstStyle/>
          <a:p>
            <a:pPr lvl="0"/>
            <a:r>
              <a:rPr lang="en-US" sz="3600" b="1" dirty="0"/>
              <a:t>“Jim Crow” laws were passed to discriminate against African Americans</a:t>
            </a:r>
            <a:r>
              <a:rPr lang="en-US" sz="3600" b="1" dirty="0" smtClean="0"/>
              <a:t>.</a:t>
            </a:r>
            <a:endParaRPr lang="en-US"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821" y="2438400"/>
            <a:ext cx="5918371"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325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0"/>
            <a:ext cx="7620000" cy="1143000"/>
          </a:xfrm>
        </p:spPr>
        <p:txBody>
          <a:bodyPr>
            <a:noAutofit/>
          </a:bodyPr>
          <a:lstStyle/>
          <a:p>
            <a:r>
              <a:rPr lang="en-US" sz="5500" b="1" dirty="0" smtClean="0">
                <a:effectLst>
                  <a:outerShdw blurRad="38100" dist="38100" dir="2700000" algn="tl">
                    <a:srgbClr val="000000">
                      <a:alpha val="43137"/>
                    </a:srgbClr>
                  </a:outerShdw>
                </a:effectLst>
              </a:rPr>
              <a:t>Jim Crow Laws</a:t>
            </a:r>
            <a:endParaRPr lang="en-US" sz="5500"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293" y="1600200"/>
            <a:ext cx="5029200" cy="2667000"/>
          </a:xfrm>
        </p:spPr>
        <p:txBody>
          <a:bodyPr>
            <a:noAutofit/>
          </a:bodyPr>
          <a:lstStyle/>
          <a:p>
            <a:pPr lvl="0"/>
            <a:r>
              <a:rPr lang="en-US" sz="3600" b="1" dirty="0" smtClean="0"/>
              <a:t>Made </a:t>
            </a:r>
            <a:r>
              <a:rPr lang="en-US" sz="3600" b="1" dirty="0"/>
              <a:t>discrimination practices legal in many </a:t>
            </a:r>
            <a:r>
              <a:rPr lang="en-US" sz="3600" b="1" dirty="0" smtClean="0"/>
              <a:t>SOUTHERN communities </a:t>
            </a:r>
            <a:r>
              <a:rPr lang="en-US" sz="3600" b="1" dirty="0"/>
              <a:t>and </a:t>
            </a:r>
            <a:r>
              <a:rPr lang="en-US" sz="3600" b="1" dirty="0" smtClean="0"/>
              <a:t>states.</a:t>
            </a:r>
            <a:endParaRPr lang="en-US" sz="36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900488" cy="473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08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7620000" cy="1143000"/>
          </a:xfrm>
        </p:spPr>
        <p:txBody>
          <a:bodyPr>
            <a:noAutofit/>
          </a:bodyPr>
          <a:lstStyle/>
          <a:p>
            <a:r>
              <a:rPr lang="en-US" sz="5500" b="1" dirty="0" smtClean="0">
                <a:effectLst>
                  <a:outerShdw blurRad="38100" dist="38100" dir="2700000" algn="tl">
                    <a:srgbClr val="000000">
                      <a:alpha val="43137"/>
                    </a:srgbClr>
                  </a:outerShdw>
                </a:effectLst>
              </a:rPr>
              <a:t>Jim Crow Laws</a:t>
            </a:r>
            <a:endParaRPr lang="en-US" sz="5500"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0" y="5181600"/>
            <a:ext cx="8229600" cy="1905000"/>
          </a:xfrm>
        </p:spPr>
        <p:txBody>
          <a:bodyPr>
            <a:noAutofit/>
          </a:bodyPr>
          <a:lstStyle/>
          <a:p>
            <a:pPr lvl="0"/>
            <a:r>
              <a:rPr lang="en-US" sz="3600" b="1" dirty="0" smtClean="0"/>
              <a:t>Were </a:t>
            </a:r>
            <a:r>
              <a:rPr lang="en-US" sz="3600" b="1" dirty="0"/>
              <a:t>characterized by unequal opportunities in housing, work, education, </a:t>
            </a:r>
            <a:r>
              <a:rPr lang="en-US" sz="3600" b="1" dirty="0" smtClean="0"/>
              <a:t>government.</a:t>
            </a:r>
            <a:endParaRPr lang="en-US" sz="3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914400"/>
            <a:ext cx="5867400" cy="423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171450"/>
            <a:ext cx="30194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03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noAutofit/>
          </a:bodyPr>
          <a:lstStyle/>
          <a:p>
            <a:r>
              <a:rPr lang="en-US" sz="5500" b="1" dirty="0" smtClean="0">
                <a:effectLst>
                  <a:outerShdw blurRad="38100" dist="38100" dir="2700000" algn="tl">
                    <a:srgbClr val="000000">
                      <a:alpha val="43137"/>
                    </a:srgbClr>
                  </a:outerShdw>
                </a:effectLst>
              </a:rPr>
              <a:t>Racial Segregation</a:t>
            </a:r>
            <a:endParaRPr lang="en-US" sz="55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6172200"/>
            <a:ext cx="8153400" cy="914400"/>
          </a:xfrm>
        </p:spPr>
        <p:txBody>
          <a:bodyPr>
            <a:normAutofit/>
          </a:bodyPr>
          <a:lstStyle/>
          <a:p>
            <a:pPr lvl="0"/>
            <a:r>
              <a:rPr lang="en-US" sz="4400" b="1" dirty="0"/>
              <a:t>Based upon race</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51280"/>
            <a:ext cx="6858000" cy="471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151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48200" y="838200"/>
            <a:ext cx="4038600" cy="5638800"/>
          </a:xfrm>
        </p:spPr>
        <p:txBody>
          <a:bodyPr/>
          <a:lstStyle/>
          <a:p>
            <a:pPr marL="0" indent="0">
              <a:buNone/>
            </a:pPr>
            <a:r>
              <a:rPr lang="en-US" sz="4800" dirty="0" smtClean="0"/>
              <a:t>•The Plessy v. Ferguson case </a:t>
            </a:r>
            <a:r>
              <a:rPr lang="en-US" sz="4800" dirty="0"/>
              <a:t>(</a:t>
            </a:r>
            <a:r>
              <a:rPr lang="en-US" sz="4800" dirty="0" smtClean="0"/>
              <a:t>which said </a:t>
            </a:r>
            <a:r>
              <a:rPr lang="en-US" sz="4800" dirty="0"/>
              <a:t>the facilities could be </a:t>
            </a:r>
            <a:r>
              <a:rPr lang="en-US" sz="4800" dirty="0" smtClean="0"/>
              <a:t>“Separate but Equal.”-1896</a:t>
            </a:r>
            <a:endParaRPr lang="en-US" sz="4800" dirty="0"/>
          </a:p>
          <a:p>
            <a:pPr marL="0" indent="0">
              <a:buNone/>
            </a:pPr>
            <a:endParaRPr lang="en-US" dirty="0"/>
          </a:p>
        </p:txBody>
      </p:sp>
      <p:pic>
        <p:nvPicPr>
          <p:cNvPr id="1026" name="Picture 2" descr="http://law2.umkc.edu/faculty/projects/ftrials/conlaw/homerpless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3810000" cy="4937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07417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b="1" dirty="0" smtClean="0">
                <a:effectLst>
                  <a:outerShdw blurRad="38100" dist="38100" dir="2700000" algn="tl">
                    <a:srgbClr val="000000">
                      <a:alpha val="43137"/>
                    </a:srgbClr>
                  </a:outerShdw>
                </a:effectLst>
              </a:rPr>
              <a:t>Segregation</a:t>
            </a:r>
            <a:endParaRPr lang="en-US" sz="55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4724400"/>
            <a:ext cx="9067800" cy="2133600"/>
          </a:xfrm>
        </p:spPr>
        <p:txBody>
          <a:bodyPr>
            <a:normAutofit/>
          </a:bodyPr>
          <a:lstStyle/>
          <a:p>
            <a:pPr lvl="0"/>
            <a:r>
              <a:rPr lang="en-US" sz="4400" b="1" dirty="0" smtClean="0"/>
              <a:t>Directed primarily against African Americans, but other groups also were kept segregated.</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3481388" cy="278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83106"/>
            <a:ext cx="45847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373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34203</TotalTime>
  <Words>990</Words>
  <Application>Microsoft Office PowerPoint</Application>
  <PresentationFormat>On-screen Show (4:3)</PresentationFormat>
  <Paragraphs>73</Paragraphs>
  <Slides>25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Cambria</vt:lpstr>
      <vt:lpstr>Adjacency</vt:lpstr>
      <vt:lpstr>Do Now</vt:lpstr>
      <vt:lpstr>Who was Jim Crow?</vt:lpstr>
      <vt:lpstr>PowerPoint Presentation</vt:lpstr>
      <vt:lpstr>Jim Crow Laws</vt:lpstr>
      <vt:lpstr>Jim Crow Laws</vt:lpstr>
      <vt:lpstr>Jim Crow Laws</vt:lpstr>
      <vt:lpstr>Racial Segregation</vt:lpstr>
      <vt:lpstr>PowerPoint Presentation</vt:lpstr>
      <vt:lpstr>Segregation</vt:lpstr>
      <vt:lpstr>Jim crow &amp; Segregation</vt:lpstr>
      <vt:lpstr>Booker T. Washington </vt:lpstr>
      <vt:lpstr>W.E.B. Dubois </vt:lpstr>
      <vt:lpstr>PowerPoint Presentation</vt:lpstr>
      <vt:lpstr>PowerPoint Presentation</vt:lpstr>
      <vt:lpstr>PowerPoint Presentation</vt:lpstr>
      <vt:lpstr>EDUCATION </vt:lpstr>
      <vt:lpstr>Entertainment </vt:lpstr>
      <vt:lpstr>HEALTH CARE </vt:lpstr>
      <vt:lpstr>HOUSING </vt:lpstr>
      <vt:lpstr>TRANSPORTATION </vt:lpstr>
      <vt:lpstr>LIBRARIES</vt:lpstr>
      <vt:lpstr>MARRIAGE </vt:lpstr>
      <vt:lpstr>SERVICES </vt:lpstr>
      <vt:lpstr>DO NOW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Now:Page 34</dc:title>
  <dc:creator>Windows User</dc:creator>
  <cp:lastModifiedBy>Gordon T. Reardon, Jr (gtreardon)</cp:lastModifiedBy>
  <cp:revision>60</cp:revision>
  <cp:lastPrinted>2014-10-08T17:08:17Z</cp:lastPrinted>
  <dcterms:created xsi:type="dcterms:W3CDTF">2011-11-08T20:49:24Z</dcterms:created>
  <dcterms:modified xsi:type="dcterms:W3CDTF">2015-10-20T09:15:53Z</dcterms:modified>
</cp:coreProperties>
</file>