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309" r:id="rId3"/>
    <p:sldId id="257" r:id="rId4"/>
    <p:sldId id="300" r:id="rId5"/>
    <p:sldId id="261" r:id="rId6"/>
    <p:sldId id="262" r:id="rId7"/>
    <p:sldId id="268" r:id="rId8"/>
    <p:sldId id="264" r:id="rId9"/>
    <p:sldId id="295" r:id="rId10"/>
    <p:sldId id="285" r:id="rId11"/>
    <p:sldId id="265" r:id="rId12"/>
    <p:sldId id="269" r:id="rId13"/>
    <p:sldId id="308" r:id="rId14"/>
    <p:sldId id="288" r:id="rId15"/>
    <p:sldId id="289" r:id="rId16"/>
    <p:sldId id="290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1382" autoAdjust="0"/>
  </p:normalViewPr>
  <p:slideViewPr>
    <p:cSldViewPr>
      <p:cViewPr varScale="1">
        <p:scale>
          <a:sx n="73" d="100"/>
          <a:sy n="73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r">
              <a:defRPr sz="1200"/>
            </a:lvl1pPr>
          </a:lstStyle>
          <a:p>
            <a:fld id="{4E3FB92F-C436-42E0-B1C5-9158042B46C9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r">
              <a:defRPr sz="1200"/>
            </a:lvl1pPr>
          </a:lstStyle>
          <a:p>
            <a:fld id="{74D311B5-9F7D-4459-BCDF-699504970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1EB-2264-40FE-9B4C-0F42B88105E3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52AF4-53AA-4B17-B884-0DBDA1F17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52AF4-53AA-4B17-B884-0DBDA1F174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4CCED3B-A645-4DEA-BBD3-1461E34B805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9110EA6-653B-443E-8500-CDFB5880F9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labor/videos/andrew-carnegie-and-the-homestead-strike?m=528e394da93ae&amp;s=undefined&amp;f=1&amp;free=false" TargetMode="External"/><Relationship Id="rId2" Type="http://schemas.openxmlformats.org/officeDocument/2006/relationships/hyperlink" Target="http://www.history.com/topics/labor/videos/homestead-strike?m=528e394da93ae&amp;s=undefined&amp;f=1&amp;free=fals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labor/videos/the-fight-to-end-child-labo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732"/>
            <a:ext cx="8991600" cy="1284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1779687"/>
            <a:ext cx="899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   What development on farms caused 	people 	to leave rural areas for the cities to look for 	jobs?</a:t>
            </a:r>
          </a:p>
          <a:p>
            <a:endParaRPr lang="en-US" sz="3600" dirty="0"/>
          </a:p>
          <a:p>
            <a:r>
              <a:rPr lang="en-US" sz="3600" dirty="0" smtClean="0"/>
              <a:t>2.     This shift of population to the cities is 	known as what?</a:t>
            </a:r>
          </a:p>
          <a:p>
            <a:endParaRPr lang="en-US" sz="3600" dirty="0" smtClean="0"/>
          </a:p>
          <a:p>
            <a:r>
              <a:rPr lang="en-US" sz="3600" dirty="0" smtClean="0"/>
              <a:t>3.     What refers to the growth of factories 	and in cities?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0000"/>
                </a:solidFill>
              </a:rPr>
              <a:t>Name the –</a:t>
            </a:r>
            <a:r>
              <a:rPr lang="en-US" sz="4400" u="sng" dirty="0" err="1">
                <a:solidFill>
                  <a:srgbClr val="FF0000"/>
                </a:solidFill>
              </a:rPr>
              <a:t>i</a:t>
            </a:r>
            <a:r>
              <a:rPr lang="en-US" sz="4400" u="sng" dirty="0" err="1" smtClean="0">
                <a:solidFill>
                  <a:srgbClr val="FF0000"/>
                </a:solidFill>
              </a:rPr>
              <a:t>zation</a:t>
            </a:r>
            <a:r>
              <a:rPr lang="en-US" sz="4400" u="sng" dirty="0" smtClean="0">
                <a:solidFill>
                  <a:srgbClr val="FF0000"/>
                </a:solidFill>
              </a:rPr>
              <a:t>!</a:t>
            </a:r>
            <a:endParaRPr lang="en-US" sz="4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0" y="1143000"/>
            <a:ext cx="4992189" cy="398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37" y="2286000"/>
            <a:ext cx="4180114" cy="266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1536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2. Worker Strikes</a:t>
            </a:r>
            <a:r>
              <a:rPr lang="en-US" sz="3200" dirty="0" smtClean="0"/>
              <a:t>: A </a:t>
            </a:r>
            <a:r>
              <a:rPr lang="en-US" sz="3200" dirty="0" smtClean="0"/>
              <a:t>method </a:t>
            </a:r>
            <a:r>
              <a:rPr lang="en-US" sz="3200" dirty="0"/>
              <a:t>of protest used by unions where workers stop </a:t>
            </a:r>
            <a:r>
              <a:rPr lang="en-US" sz="3200" dirty="0" smtClean="0"/>
              <a:t>working</a:t>
            </a:r>
            <a:r>
              <a:rPr lang="en-US" sz="3200" dirty="0" smtClean="0"/>
              <a:t>.  They may instead protest outside their place of employment to draw attention.</a:t>
            </a:r>
            <a:endParaRPr lang="en-US" sz="32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371600" y="219849"/>
            <a:ext cx="6400800" cy="70104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What caused reforms?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7627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" y="1938348"/>
            <a:ext cx="4762500" cy="3587735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300" b="1" dirty="0" smtClean="0"/>
              <a:t>A failed </a:t>
            </a:r>
            <a:r>
              <a:rPr lang="en-US" sz="3300" b="1" dirty="0"/>
              <a:t>strike between steel workers and Carnegie in Homestead, Pennsylvania.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1792283"/>
            <a:ext cx="447511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514" y="1132391"/>
            <a:ext cx="46185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 smtClean="0"/>
              <a:t>Homestead </a:t>
            </a:r>
            <a:r>
              <a:rPr lang="en-US" sz="4400" b="1" u="sng" dirty="0"/>
              <a:t>Strike </a:t>
            </a:r>
            <a:endParaRPr lang="en-US" sz="44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371600" y="219849"/>
            <a:ext cx="6400800" cy="70104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What caused reforms?</a:t>
            </a:r>
            <a:endParaRPr lang="en-US" sz="3300" dirty="0"/>
          </a:p>
        </p:txBody>
      </p:sp>
      <p:sp>
        <p:nvSpPr>
          <p:cNvPr id="7" name="Rectangle 6"/>
          <p:cNvSpPr/>
          <p:nvPr/>
        </p:nvSpPr>
        <p:spPr>
          <a:xfrm>
            <a:off x="150223" y="5780782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American public blamed the union and unions lost a lot of support</a:t>
            </a:r>
            <a:r>
              <a:rPr lang="en-US" sz="3200" b="1" dirty="0" smtClean="0"/>
              <a:t>..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14299" y="4343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9 steel workers were killed any many seriously injured.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0772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1346" y="38862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hlinkClick r:id="rId2"/>
              </a:rPr>
              <a:t>The Homestead Strike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702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hlinkClick r:id="rId3"/>
              </a:rPr>
              <a:t>Carnegie and Homestead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624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081" y="37531"/>
            <a:ext cx="9064388" cy="990600"/>
          </a:xfrm>
        </p:spPr>
        <p:txBody>
          <a:bodyPr>
            <a:noAutofit/>
          </a:bodyPr>
          <a:lstStyle/>
          <a:p>
            <a:r>
              <a:rPr lang="en-US" sz="4800" dirty="0"/>
              <a:t>Progressive Era </a:t>
            </a:r>
            <a:r>
              <a:rPr lang="en-US" sz="4800" dirty="0" smtClean="0"/>
              <a:t>Reform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2081" y="5690653"/>
            <a:ext cx="9064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Placed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 on child labor</a:t>
            </a:r>
          </a:p>
          <a:p>
            <a:endParaRPr lang="en-US" sz="4400" dirty="0"/>
          </a:p>
        </p:txBody>
      </p:sp>
      <p:pic>
        <p:nvPicPr>
          <p:cNvPr id="1026" name="Picture 2" descr="https://s-media-cache-ak0.pinimg.com/736x/8f/d1/a8/8fd1a8a76cd815c4b05e97cfee14b7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" y="1676400"/>
            <a:ext cx="4626835" cy="32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75" y="1676399"/>
            <a:ext cx="4583186" cy="3238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2015" y="487468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Coal miners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109" y="4874682"/>
            <a:ext cx="134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Cigar factory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7990" y="4855566"/>
            <a:ext cx="2585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/>
              <a:t>Child Labor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19460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5883"/>
            <a:ext cx="86867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2081" y="37531"/>
            <a:ext cx="9064388" cy="99060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800" dirty="0" smtClean="0"/>
              <a:t>Progressive Era Reform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-152401" y="509304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Improved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conditions. 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safety regulations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1842751" y="1000194"/>
            <a:ext cx="5458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Unsafe </a:t>
            </a:r>
            <a:r>
              <a:rPr lang="en-US" sz="3600" b="1" u="sng" dirty="0"/>
              <a:t>working </a:t>
            </a:r>
            <a:r>
              <a:rPr lang="en-US" sz="3600" b="1" u="sng" dirty="0" smtClean="0"/>
              <a:t>conditions       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10939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904999"/>
            <a:ext cx="8686799" cy="3541957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2081" y="37531"/>
            <a:ext cx="9064388" cy="99060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800" dirty="0" smtClean="0"/>
              <a:t>Progressive Era Reform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968883" y="1143399"/>
            <a:ext cx="5206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u="sng" dirty="0"/>
              <a:t>Long </a:t>
            </a:r>
            <a:r>
              <a:rPr lang="en-US" sz="3600" b="1" u="sng" dirty="0" smtClean="0"/>
              <a:t>Hours/Low Wages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7056" y="5325903"/>
            <a:ext cx="911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Reduced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ntroduced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wage.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0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6824" y="1752600"/>
            <a:ext cx="3886200" cy="5334000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 smtClean="0"/>
              <a:t>A </a:t>
            </a:r>
            <a:r>
              <a:rPr lang="en-US" sz="3300" b="1" dirty="0"/>
              <a:t>movement where </a:t>
            </a:r>
            <a:r>
              <a:rPr lang="en-US" sz="3300" b="1" dirty="0">
                <a:solidFill>
                  <a:srgbClr val="FF0000"/>
                </a:solidFill>
              </a:rPr>
              <a:t>reformers</a:t>
            </a:r>
            <a:r>
              <a:rPr lang="en-US" sz="3300" b="1" dirty="0"/>
              <a:t> worked to improve the social and political problems that arose from the vast changes brought by </a:t>
            </a:r>
            <a:r>
              <a:rPr lang="en-US" sz="3300" b="1" dirty="0">
                <a:solidFill>
                  <a:srgbClr val="FF0000"/>
                </a:solidFill>
              </a:rPr>
              <a:t>industrialization</a:t>
            </a:r>
            <a:r>
              <a:rPr lang="en-US" sz="3300" b="1" dirty="0"/>
              <a:t>.</a:t>
            </a:r>
          </a:p>
          <a:p>
            <a:endParaRPr lang="en-US" sz="33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701040"/>
          </a:xfrm>
        </p:spPr>
        <p:txBody>
          <a:bodyPr>
            <a:noAutofit/>
          </a:bodyPr>
          <a:lstStyle/>
          <a:p>
            <a:r>
              <a:rPr lang="en-US" sz="4000" dirty="0"/>
              <a:t>Progressive </a:t>
            </a:r>
            <a:r>
              <a:rPr lang="en-US" sz="4000" dirty="0" smtClean="0"/>
              <a:t>Movement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96" y="1905000"/>
            <a:ext cx="499357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961" y="941755"/>
            <a:ext cx="9166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1890-1920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01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953000"/>
            <a:ext cx="8686800" cy="1371600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The Negative effects of industrialization led to the rise of organized labor and important workplace reforms.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67" y="381000"/>
            <a:ext cx="8686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524000"/>
            <a:ext cx="5181600" cy="5307842"/>
          </a:xfrm>
        </p:spPr>
        <p:txBody>
          <a:bodyPr>
            <a:normAutofit/>
          </a:bodyPr>
          <a:lstStyle/>
          <a:p>
            <a:pPr lvl="0"/>
            <a:r>
              <a:rPr lang="en-US" sz="3600" b="1" u="sng" dirty="0" smtClean="0"/>
              <a:t>___1. Child </a:t>
            </a:r>
            <a:r>
              <a:rPr lang="en-US" sz="3600" b="1" u="sng" dirty="0" smtClean="0"/>
              <a:t>Labor</a:t>
            </a:r>
            <a:r>
              <a:rPr lang="en-US" sz="3600" b="1" u="sng" dirty="0" smtClean="0"/>
              <a:t>_ __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300" dirty="0" smtClean="0"/>
              <a:t>As </a:t>
            </a:r>
            <a:r>
              <a:rPr lang="en-US" sz="3300" dirty="0"/>
              <a:t>young as 5-6 year olds worked in </a:t>
            </a:r>
            <a:r>
              <a:rPr lang="en-US" sz="3300" dirty="0" smtClean="0"/>
              <a:t>factories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300" dirty="0" smtClean="0"/>
              <a:t> </a:t>
            </a:r>
            <a:r>
              <a:rPr lang="en-US" sz="3300" dirty="0"/>
              <a:t>D</a:t>
            </a:r>
            <a:r>
              <a:rPr lang="en-US" sz="3300" dirty="0" smtClean="0"/>
              <a:t>id </a:t>
            </a:r>
            <a:r>
              <a:rPr lang="en-US" sz="3300" dirty="0"/>
              <a:t>not go to </a:t>
            </a:r>
            <a:r>
              <a:rPr lang="en-US" sz="3300" dirty="0" smtClean="0"/>
              <a:t>school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300" dirty="0"/>
              <a:t>W</a:t>
            </a:r>
            <a:r>
              <a:rPr lang="en-US" sz="3300" dirty="0" smtClean="0"/>
              <a:t>orked </a:t>
            </a:r>
            <a:r>
              <a:rPr lang="en-US" sz="3300" dirty="0"/>
              <a:t>as hard as </a:t>
            </a:r>
            <a:r>
              <a:rPr lang="en-US" sz="3300" dirty="0" smtClean="0"/>
              <a:t>adults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300" dirty="0"/>
              <a:t>L</a:t>
            </a:r>
            <a:r>
              <a:rPr lang="en-US" sz="3300" dirty="0" smtClean="0"/>
              <a:t>ower pay</a:t>
            </a:r>
          </a:p>
          <a:p>
            <a:pPr lvl="0"/>
            <a:endParaRPr lang="en-US" sz="3300" b="1" dirty="0"/>
          </a:p>
          <a:p>
            <a:pPr lvl="0"/>
            <a:endParaRPr lang="en-US" sz="3300" dirty="0" smtClean="0"/>
          </a:p>
          <a:p>
            <a:endParaRPr lang="en-US" sz="3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79498" cy="1066800"/>
          </a:xfrm>
        </p:spPr>
        <p:txBody>
          <a:bodyPr>
            <a:noAutofit/>
          </a:bodyPr>
          <a:lstStyle/>
          <a:p>
            <a:r>
              <a:rPr lang="en-US" sz="3900" dirty="0" smtClean="0">
                <a:latin typeface="Garamond" panose="02020404030301010803" pitchFamily="18" charset="0"/>
              </a:rPr>
              <a:t>Negative Effects of Industry</a:t>
            </a:r>
            <a:endParaRPr lang="en-US" sz="39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3797898" cy="54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-45492" y="2547725"/>
            <a:ext cx="4419600" cy="3733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 smtClean="0"/>
              <a:t>Factory </a:t>
            </a:r>
            <a:r>
              <a:rPr lang="en-US" sz="3300" dirty="0"/>
              <a:t>air was </a:t>
            </a:r>
            <a:r>
              <a:rPr lang="en-US" sz="3300" dirty="0" smtClean="0"/>
              <a:t>dirty</a:t>
            </a:r>
          </a:p>
          <a:p>
            <a:pPr algn="l"/>
            <a:endParaRPr lang="en-US" sz="33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 smtClean="0"/>
              <a:t> </a:t>
            </a:r>
            <a:r>
              <a:rPr lang="en-US" sz="3300" dirty="0"/>
              <a:t>H</a:t>
            </a:r>
            <a:r>
              <a:rPr lang="en-US" sz="3300" dirty="0" smtClean="0"/>
              <a:t>igh </a:t>
            </a:r>
            <a:r>
              <a:rPr lang="en-US" sz="3300" dirty="0"/>
              <a:t>injury </a:t>
            </a:r>
            <a:r>
              <a:rPr lang="en-US" sz="3300" dirty="0" smtClean="0"/>
              <a:t>rate</a:t>
            </a:r>
          </a:p>
          <a:p>
            <a:pPr algn="l"/>
            <a:endParaRPr lang="en-US" sz="33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 dirty="0" smtClean="0"/>
              <a:t>Heavy </a:t>
            </a:r>
            <a:r>
              <a:rPr lang="en-US" sz="3300" dirty="0"/>
              <a:t>machines used in small </a:t>
            </a:r>
            <a:r>
              <a:rPr lang="en-US" sz="3300" dirty="0" smtClean="0"/>
              <a:t>spaces</a:t>
            </a:r>
          </a:p>
          <a:p>
            <a:pPr lvl="0" algn="l"/>
            <a:endParaRPr lang="en-US" sz="3200" dirty="0"/>
          </a:p>
          <a:p>
            <a:pPr algn="l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45492" y="1432972"/>
            <a:ext cx="667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2.  Unsafe </a:t>
            </a:r>
            <a:r>
              <a:rPr lang="en-US" sz="3600" b="1" u="sng" dirty="0"/>
              <a:t>working </a:t>
            </a:r>
            <a:r>
              <a:rPr lang="en-US" sz="3600" b="1" u="sng" dirty="0" smtClean="0"/>
              <a:t>conditions       </a:t>
            </a:r>
            <a:endParaRPr lang="en-US" sz="3600" b="1" u="sng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235" y="224698"/>
            <a:ext cx="9106469" cy="106680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3900" dirty="0" smtClean="0">
                <a:latin typeface="Garamond" panose="02020404030301010803" pitchFamily="18" charset="0"/>
              </a:rPr>
              <a:t>Negative Effects of Industry</a:t>
            </a:r>
            <a:endParaRPr lang="en-US" sz="3900" dirty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86" y="2034470"/>
            <a:ext cx="4799818" cy="48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6200" y="3124200"/>
            <a:ext cx="4495800" cy="2933700"/>
          </a:xfrm>
        </p:spPr>
        <p:txBody>
          <a:bodyPr>
            <a:normAutofit/>
          </a:bodyPr>
          <a:lstStyle/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300" dirty="0" smtClean="0"/>
              <a:t>12-18 </a:t>
            </a:r>
            <a:r>
              <a:rPr lang="en-US" sz="3300" dirty="0"/>
              <a:t>hours a </a:t>
            </a:r>
            <a:r>
              <a:rPr lang="en-US" sz="3300" dirty="0" smtClean="0"/>
              <a:t>day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300" dirty="0"/>
              <a:t>A</a:t>
            </a:r>
            <a:r>
              <a:rPr lang="en-US" sz="3300" dirty="0" smtClean="0"/>
              <a:t>verage </a:t>
            </a:r>
            <a:r>
              <a:rPr lang="en-US" sz="3300" dirty="0"/>
              <a:t>pay was $2 a </a:t>
            </a:r>
            <a:r>
              <a:rPr lang="en-US" sz="3300" dirty="0" smtClean="0"/>
              <a:t>week</a:t>
            </a:r>
            <a:endParaRPr lang="en-US" sz="3300" dirty="0"/>
          </a:p>
          <a:p>
            <a:pPr lvl="0"/>
            <a:endParaRPr lang="en-US" sz="3600" b="1" dirty="0"/>
          </a:p>
          <a:p>
            <a:pPr lvl="0"/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828800"/>
            <a:ext cx="448369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354" y="1245326"/>
            <a:ext cx="5773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u="sng" dirty="0" smtClean="0"/>
              <a:t>3.  Long </a:t>
            </a:r>
            <a:r>
              <a:rPr lang="en-US" sz="3600" b="1" u="sng" dirty="0" smtClean="0"/>
              <a:t>Hours/Low Wages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79498" cy="1066800"/>
          </a:xfrm>
        </p:spPr>
        <p:txBody>
          <a:bodyPr>
            <a:noAutofit/>
          </a:bodyPr>
          <a:lstStyle/>
          <a:p>
            <a:r>
              <a:rPr lang="en-US" sz="3900" dirty="0" smtClean="0">
                <a:latin typeface="Garamond" panose="02020404030301010803" pitchFamily="18" charset="0"/>
              </a:rPr>
              <a:t>Negative Effects of Industry</a:t>
            </a:r>
            <a:endParaRPr lang="en-US" sz="39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538" y="1929056"/>
            <a:ext cx="4572000" cy="2999888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Growth </a:t>
            </a:r>
            <a:r>
              <a:rPr lang="en-US" sz="2800" b="1" dirty="0" smtClean="0"/>
              <a:t>of American Federation of Labor (AFL): Brought reform and change.</a:t>
            </a:r>
          </a:p>
          <a:p>
            <a:pPr algn="l"/>
            <a:endParaRPr lang="en-US" sz="2800" b="1" dirty="0"/>
          </a:p>
          <a:p>
            <a:pPr algn="l"/>
            <a:r>
              <a:rPr lang="en-US" sz="2800" b="1" dirty="0" smtClean="0"/>
              <a:t>Ex: Plumbers, Builders,</a:t>
            </a:r>
          </a:p>
          <a:p>
            <a:pPr algn="l"/>
            <a:r>
              <a:rPr lang="en-US" sz="2800" b="1" dirty="0" smtClean="0"/>
              <a:t>Carpenters, Miners, etc.</a:t>
            </a:r>
          </a:p>
          <a:p>
            <a:r>
              <a:rPr lang="en-US" sz="2800" b="1" dirty="0" smtClean="0"/>
              <a:t> 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400800" cy="70104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What caused reforms?</a:t>
            </a:r>
            <a:endParaRPr lang="en-US" sz="3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54" y="1905000"/>
            <a:ext cx="3797508" cy="47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1195466"/>
            <a:ext cx="6324600" cy="709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u="sng" dirty="0" smtClean="0"/>
              <a:t>1. </a:t>
            </a:r>
            <a:r>
              <a:rPr lang="en-US" sz="4000" b="1" u="sng" dirty="0" smtClean="0"/>
              <a:t>Organized </a:t>
            </a:r>
            <a:r>
              <a:rPr lang="en-US" sz="4000" b="1" u="sng" dirty="0" smtClean="0"/>
              <a:t>Labor Unions</a:t>
            </a:r>
            <a:r>
              <a:rPr lang="en-US" sz="4000" b="1" dirty="0" smtClean="0"/>
              <a:t> </a:t>
            </a:r>
          </a:p>
          <a:p>
            <a:r>
              <a:rPr lang="en-US" sz="2800" b="1" dirty="0" smtClean="0"/>
              <a:t> </a:t>
            </a:r>
          </a:p>
          <a:p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5181600"/>
            <a:ext cx="4808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FFC000"/>
                </a:solidFill>
              </a:rPr>
              <a:t>Labor </a:t>
            </a:r>
            <a:r>
              <a:rPr lang="en-US" sz="2000" b="1" u="sng" dirty="0">
                <a:solidFill>
                  <a:srgbClr val="FFC000"/>
                </a:solidFill>
              </a:rPr>
              <a:t>Unions</a:t>
            </a:r>
            <a:r>
              <a:rPr lang="en-US" sz="2000" dirty="0">
                <a:solidFill>
                  <a:srgbClr val="FFC000"/>
                </a:solidFill>
              </a:rPr>
              <a:t>: organizations of wage earners formed for the purpose of serving the members' interests with respect to wages (pay) and working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175931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880584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24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www.history.com/topics/labor/videos/the-fight-to-end-child-labor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5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4C0D9957-DDFA-4C19-9306-5E3F35BF0D3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50895</TotalTime>
  <Words>323</Words>
  <Application>Microsoft Office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Tahoma</vt:lpstr>
      <vt:lpstr>Tunga</vt:lpstr>
      <vt:lpstr>BlackTie</vt:lpstr>
      <vt:lpstr>PowerPoint Presentation</vt:lpstr>
      <vt:lpstr>Progressive Movement</vt:lpstr>
      <vt:lpstr>The Negative effects of industrialization led to the rise of organized labor and important workplace reforms. </vt:lpstr>
      <vt:lpstr>Negative Effects of Industry</vt:lpstr>
      <vt:lpstr>PowerPoint Presentation</vt:lpstr>
      <vt:lpstr>Negative Effects of Industry</vt:lpstr>
      <vt:lpstr>What caused reforms?</vt:lpstr>
      <vt:lpstr>PowerPoint Presentation</vt:lpstr>
      <vt:lpstr>PowerPoint Presentation</vt:lpstr>
      <vt:lpstr>What caused reforms?</vt:lpstr>
      <vt:lpstr>What caused reforms?</vt:lpstr>
      <vt:lpstr>PowerPoint Presentation</vt:lpstr>
      <vt:lpstr>Progressive Era Reform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Windows User</dc:creator>
  <cp:lastModifiedBy>Gordon T. Reardon, Jr (gtreardon)</cp:lastModifiedBy>
  <cp:revision>119</cp:revision>
  <cp:lastPrinted>2014-12-04T18:33:08Z</cp:lastPrinted>
  <dcterms:created xsi:type="dcterms:W3CDTF">2011-11-15T18:10:09Z</dcterms:created>
  <dcterms:modified xsi:type="dcterms:W3CDTF">2016-12-13T21:45:05Z</dcterms:modified>
</cp:coreProperties>
</file>