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4" r:id="rId7"/>
    <p:sldId id="266"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01FFB9-07E6-4795-B542-282285F701AE}"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0CF24-CF65-4454-85EA-7F0254A418DA}" type="slidenum">
              <a:rPr lang="en-US" smtClean="0"/>
              <a:t>‹#›</a:t>
            </a:fld>
            <a:endParaRPr lang="en-US"/>
          </a:p>
        </p:txBody>
      </p:sp>
    </p:spTree>
    <p:extLst>
      <p:ext uri="{BB962C8B-B14F-4D97-AF65-F5344CB8AC3E}">
        <p14:creationId xmlns:p14="http://schemas.microsoft.com/office/powerpoint/2010/main" val="2110487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1FFB9-07E6-4795-B542-282285F701AE}"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0CF24-CF65-4454-85EA-7F0254A418DA}" type="slidenum">
              <a:rPr lang="en-US" smtClean="0"/>
              <a:t>‹#›</a:t>
            </a:fld>
            <a:endParaRPr lang="en-US"/>
          </a:p>
        </p:txBody>
      </p:sp>
    </p:spTree>
    <p:extLst>
      <p:ext uri="{BB962C8B-B14F-4D97-AF65-F5344CB8AC3E}">
        <p14:creationId xmlns:p14="http://schemas.microsoft.com/office/powerpoint/2010/main" val="387478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1FFB9-07E6-4795-B542-282285F701AE}"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0CF24-CF65-4454-85EA-7F0254A418DA}" type="slidenum">
              <a:rPr lang="en-US" smtClean="0"/>
              <a:t>‹#›</a:t>
            </a:fld>
            <a:endParaRPr lang="en-US"/>
          </a:p>
        </p:txBody>
      </p:sp>
    </p:spTree>
    <p:extLst>
      <p:ext uri="{BB962C8B-B14F-4D97-AF65-F5344CB8AC3E}">
        <p14:creationId xmlns:p14="http://schemas.microsoft.com/office/powerpoint/2010/main" val="4277978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1FFB9-07E6-4795-B542-282285F701AE}"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0CF24-CF65-4454-85EA-7F0254A418DA}" type="slidenum">
              <a:rPr lang="en-US" smtClean="0"/>
              <a:t>‹#›</a:t>
            </a:fld>
            <a:endParaRPr lang="en-US"/>
          </a:p>
        </p:txBody>
      </p:sp>
    </p:spTree>
    <p:extLst>
      <p:ext uri="{BB962C8B-B14F-4D97-AF65-F5344CB8AC3E}">
        <p14:creationId xmlns:p14="http://schemas.microsoft.com/office/powerpoint/2010/main" val="35770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1FFB9-07E6-4795-B542-282285F701AE}"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0CF24-CF65-4454-85EA-7F0254A418DA}" type="slidenum">
              <a:rPr lang="en-US" smtClean="0"/>
              <a:t>‹#›</a:t>
            </a:fld>
            <a:endParaRPr lang="en-US"/>
          </a:p>
        </p:txBody>
      </p:sp>
    </p:spTree>
    <p:extLst>
      <p:ext uri="{BB962C8B-B14F-4D97-AF65-F5344CB8AC3E}">
        <p14:creationId xmlns:p14="http://schemas.microsoft.com/office/powerpoint/2010/main" val="3866637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01FFB9-07E6-4795-B542-282285F701AE}"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0CF24-CF65-4454-85EA-7F0254A418DA}" type="slidenum">
              <a:rPr lang="en-US" smtClean="0"/>
              <a:t>‹#›</a:t>
            </a:fld>
            <a:endParaRPr lang="en-US"/>
          </a:p>
        </p:txBody>
      </p:sp>
    </p:spTree>
    <p:extLst>
      <p:ext uri="{BB962C8B-B14F-4D97-AF65-F5344CB8AC3E}">
        <p14:creationId xmlns:p14="http://schemas.microsoft.com/office/powerpoint/2010/main" val="105913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01FFB9-07E6-4795-B542-282285F701AE}" type="datetimeFigureOut">
              <a:rPr lang="en-US" smtClean="0"/>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40CF24-CF65-4454-85EA-7F0254A418DA}" type="slidenum">
              <a:rPr lang="en-US" smtClean="0"/>
              <a:t>‹#›</a:t>
            </a:fld>
            <a:endParaRPr lang="en-US"/>
          </a:p>
        </p:txBody>
      </p:sp>
    </p:spTree>
    <p:extLst>
      <p:ext uri="{BB962C8B-B14F-4D97-AF65-F5344CB8AC3E}">
        <p14:creationId xmlns:p14="http://schemas.microsoft.com/office/powerpoint/2010/main" val="1843357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01FFB9-07E6-4795-B542-282285F701AE}" type="datetimeFigureOut">
              <a:rPr lang="en-US" smtClean="0"/>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40CF24-CF65-4454-85EA-7F0254A418DA}" type="slidenum">
              <a:rPr lang="en-US" smtClean="0"/>
              <a:t>‹#›</a:t>
            </a:fld>
            <a:endParaRPr lang="en-US"/>
          </a:p>
        </p:txBody>
      </p:sp>
    </p:spTree>
    <p:extLst>
      <p:ext uri="{BB962C8B-B14F-4D97-AF65-F5344CB8AC3E}">
        <p14:creationId xmlns:p14="http://schemas.microsoft.com/office/powerpoint/2010/main" val="74225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1FFB9-07E6-4795-B542-282285F701AE}" type="datetimeFigureOut">
              <a:rPr lang="en-US" smtClean="0"/>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40CF24-CF65-4454-85EA-7F0254A418DA}" type="slidenum">
              <a:rPr lang="en-US" smtClean="0"/>
              <a:t>‹#›</a:t>
            </a:fld>
            <a:endParaRPr lang="en-US"/>
          </a:p>
        </p:txBody>
      </p:sp>
    </p:spTree>
    <p:extLst>
      <p:ext uri="{BB962C8B-B14F-4D97-AF65-F5344CB8AC3E}">
        <p14:creationId xmlns:p14="http://schemas.microsoft.com/office/powerpoint/2010/main" val="2696130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1FFB9-07E6-4795-B542-282285F701AE}"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0CF24-CF65-4454-85EA-7F0254A418DA}" type="slidenum">
              <a:rPr lang="en-US" smtClean="0"/>
              <a:t>‹#›</a:t>
            </a:fld>
            <a:endParaRPr lang="en-US"/>
          </a:p>
        </p:txBody>
      </p:sp>
    </p:spTree>
    <p:extLst>
      <p:ext uri="{BB962C8B-B14F-4D97-AF65-F5344CB8AC3E}">
        <p14:creationId xmlns:p14="http://schemas.microsoft.com/office/powerpoint/2010/main" val="204156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1FFB9-07E6-4795-B542-282285F701AE}"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0CF24-CF65-4454-85EA-7F0254A418DA}" type="slidenum">
              <a:rPr lang="en-US" smtClean="0"/>
              <a:t>‹#›</a:t>
            </a:fld>
            <a:endParaRPr lang="en-US"/>
          </a:p>
        </p:txBody>
      </p:sp>
    </p:spTree>
    <p:extLst>
      <p:ext uri="{BB962C8B-B14F-4D97-AF65-F5344CB8AC3E}">
        <p14:creationId xmlns:p14="http://schemas.microsoft.com/office/powerpoint/2010/main" val="2663447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1FFB9-07E6-4795-B542-282285F701AE}" type="datetimeFigureOut">
              <a:rPr lang="en-US" smtClean="0"/>
              <a:t>2/12/2018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0CF24-CF65-4454-85EA-7F0254A418DA}" type="slidenum">
              <a:rPr lang="en-US" smtClean="0"/>
              <a:t>‹#›</a:t>
            </a:fld>
            <a:endParaRPr lang="en-US"/>
          </a:p>
        </p:txBody>
      </p:sp>
    </p:spTree>
    <p:extLst>
      <p:ext uri="{BB962C8B-B14F-4D97-AF65-F5344CB8AC3E}">
        <p14:creationId xmlns:p14="http://schemas.microsoft.com/office/powerpoint/2010/main" val="1918806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Autofit/>
          </a:bodyPr>
          <a:lstStyle/>
          <a:p>
            <a:r>
              <a:rPr lang="en-US" sz="7400" smtClean="0"/>
              <a:t>DO </a:t>
            </a:r>
            <a:r>
              <a:rPr lang="en-US" sz="7400" smtClean="0"/>
              <a:t>NOW</a:t>
            </a:r>
            <a:endParaRPr lang="en-US" sz="7400" dirty="0"/>
          </a:p>
        </p:txBody>
      </p:sp>
      <p:sp>
        <p:nvSpPr>
          <p:cNvPr id="3" name="Content Placeholder 2"/>
          <p:cNvSpPr>
            <a:spLocks noGrp="1"/>
          </p:cNvSpPr>
          <p:nvPr>
            <p:ph idx="1"/>
          </p:nvPr>
        </p:nvSpPr>
        <p:spPr>
          <a:xfrm>
            <a:off x="0" y="1295400"/>
            <a:ext cx="9144000" cy="4572000"/>
          </a:xfrm>
        </p:spPr>
        <p:txBody>
          <a:bodyPr>
            <a:noAutofit/>
          </a:bodyPr>
          <a:lstStyle/>
          <a:p>
            <a:pPr marL="457200" indent="-457200">
              <a:buAutoNum type="arabicPeriod"/>
            </a:pPr>
            <a:r>
              <a:rPr lang="en-US" sz="4400" b="1" dirty="0" smtClean="0">
                <a:effectLst>
                  <a:outerShdw blurRad="38100" dist="38100" dir="2700000" algn="tl">
                    <a:srgbClr val="000000">
                      <a:alpha val="43137"/>
                    </a:srgbClr>
                  </a:outerShdw>
                </a:effectLst>
              </a:rPr>
              <a:t>What was the temperance movement?</a:t>
            </a:r>
          </a:p>
          <a:p>
            <a:pPr marL="457200" indent="-457200">
              <a:buAutoNum type="arabicPeriod"/>
            </a:pPr>
            <a:endParaRPr lang="en-US" sz="2200" b="1" dirty="0">
              <a:effectLst>
                <a:outerShdw blurRad="38100" dist="38100" dir="2700000" algn="tl">
                  <a:srgbClr val="000000">
                    <a:alpha val="43137"/>
                  </a:srgbClr>
                </a:outerShdw>
              </a:effectLst>
            </a:endParaRPr>
          </a:p>
          <a:p>
            <a:pPr marL="457200" indent="-457200">
              <a:buAutoNum type="arabicPeriod"/>
            </a:pPr>
            <a:r>
              <a:rPr lang="en-US" sz="4400" b="1" dirty="0" smtClean="0">
                <a:effectLst>
                  <a:outerShdw blurRad="38100" dist="38100" dir="2700000" algn="tl">
                    <a:srgbClr val="000000">
                      <a:alpha val="43137"/>
                    </a:srgbClr>
                  </a:outerShdw>
                </a:effectLst>
              </a:rPr>
              <a:t>What did the women of the temperance movement want?</a:t>
            </a:r>
          </a:p>
          <a:p>
            <a:pPr marL="457200" indent="-457200">
              <a:buAutoNum type="arabicPeriod"/>
            </a:pPr>
            <a:endParaRPr lang="en-US" sz="2200" b="1" dirty="0">
              <a:effectLst>
                <a:outerShdw blurRad="38100" dist="38100" dir="2700000" algn="tl">
                  <a:srgbClr val="000000">
                    <a:alpha val="43137"/>
                  </a:srgbClr>
                </a:outerShdw>
              </a:effectLst>
            </a:endParaRPr>
          </a:p>
          <a:p>
            <a:pPr marL="457200" indent="-457200">
              <a:buAutoNum type="arabicPeriod"/>
            </a:pPr>
            <a:r>
              <a:rPr lang="en-US" sz="4400" b="1" dirty="0" smtClean="0">
                <a:effectLst>
                  <a:outerShdw blurRad="38100" dist="38100" dir="2700000" algn="tl">
                    <a:srgbClr val="000000">
                      <a:alpha val="43137"/>
                    </a:srgbClr>
                  </a:outerShdw>
                </a:effectLst>
              </a:rPr>
              <a:t>What was the 18</a:t>
            </a:r>
            <a:r>
              <a:rPr lang="en-US" sz="4400" b="1" baseline="30000" dirty="0" smtClean="0">
                <a:effectLst>
                  <a:outerShdw blurRad="38100" dist="38100" dir="2700000" algn="tl">
                    <a:srgbClr val="000000">
                      <a:alpha val="43137"/>
                    </a:srgbClr>
                  </a:outerShdw>
                </a:effectLst>
              </a:rPr>
              <a:t>th</a:t>
            </a:r>
            <a:r>
              <a:rPr lang="en-US" sz="4400" b="1" dirty="0" smtClean="0">
                <a:effectLst>
                  <a:outerShdw blurRad="38100" dist="38100" dir="2700000" algn="tl">
                    <a:srgbClr val="000000">
                      <a:alpha val="43137"/>
                    </a:srgbClr>
                  </a:outerShdw>
                </a:effectLst>
              </a:rPr>
              <a:t> Amendment?</a:t>
            </a:r>
            <a:endParaRPr lang="en-US" sz="4400" b="1" dirty="0">
              <a:effectLst>
                <a:outerShdw blurRad="38100" dist="38100" dir="2700000" algn="tl">
                  <a:srgbClr val="000000">
                    <a:alpha val="43137"/>
                  </a:srgbClr>
                </a:outerShdw>
              </a:effectLst>
            </a:endParaRPr>
          </a:p>
          <a:p>
            <a:pPr marL="457200" indent="-457200">
              <a:buAutoNum type="arabicPeriod"/>
            </a:pP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3281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0"/>
            <a:ext cx="9144000" cy="2286000"/>
          </a:xfrm>
        </p:spPr>
        <p:txBody>
          <a:bodyPr>
            <a:normAutofit/>
          </a:bodyPr>
          <a:lstStyle/>
          <a:p>
            <a:r>
              <a:rPr lang="en-US" dirty="0"/>
              <a:t>Prohibition was a product of the </a:t>
            </a:r>
            <a:r>
              <a:rPr lang="en-US" dirty="0" smtClean="0"/>
              <a:t> TEMPERANCE movement </a:t>
            </a:r>
            <a:r>
              <a:rPr lang="en-US" dirty="0"/>
              <a:t>and </a:t>
            </a:r>
            <a:r>
              <a:rPr lang="en-US" dirty="0" smtClean="0"/>
              <a:t>lasted </a:t>
            </a:r>
            <a:r>
              <a:rPr lang="en-US" dirty="0"/>
              <a:t>from </a:t>
            </a:r>
            <a:r>
              <a:rPr lang="en-US" dirty="0" smtClean="0"/>
              <a:t>1920 </a:t>
            </a:r>
            <a:r>
              <a:rPr lang="en-US" dirty="0"/>
              <a:t>to 1933</a:t>
            </a:r>
            <a:r>
              <a:rPr lang="en-US" dirty="0" smtClean="0"/>
              <a:t>.</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64820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54102"/>
            <a:ext cx="4191000" cy="4575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466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33600"/>
            <a:ext cx="5334000" cy="2286000"/>
          </a:xfrm>
        </p:spPr>
        <p:txBody>
          <a:bodyPr>
            <a:noAutofit/>
          </a:bodyPr>
          <a:lstStyle/>
          <a:p>
            <a:r>
              <a:rPr lang="en-US" sz="4200" u="sng" dirty="0" smtClean="0"/>
              <a:t>Prohibition</a:t>
            </a:r>
            <a:r>
              <a:rPr lang="en-US" sz="4200" dirty="0" smtClean="0"/>
              <a:t> was </a:t>
            </a:r>
            <a:r>
              <a:rPr lang="en-US" sz="4200" dirty="0"/>
              <a:t>imposed by a </a:t>
            </a:r>
            <a:r>
              <a:rPr lang="en-US" sz="4200" dirty="0" smtClean="0"/>
              <a:t>constitutional </a:t>
            </a:r>
            <a:r>
              <a:rPr lang="en-US" sz="4200" u="sng" dirty="0" smtClean="0"/>
              <a:t>amendment</a:t>
            </a:r>
            <a:r>
              <a:rPr lang="en-US" sz="4200" dirty="0" smtClean="0"/>
              <a:t> that </a:t>
            </a:r>
            <a:r>
              <a:rPr lang="en-US" sz="4200" dirty="0"/>
              <a:t>made it illegal to </a:t>
            </a:r>
            <a:r>
              <a:rPr lang="en-US" sz="4200" u="sng" dirty="0" smtClean="0"/>
              <a:t>manufacture</a:t>
            </a:r>
            <a:r>
              <a:rPr lang="en-US" sz="4200" dirty="0" smtClean="0"/>
              <a:t>, </a:t>
            </a:r>
            <a:r>
              <a:rPr lang="en-US" sz="4200" dirty="0"/>
              <a:t>transport, and </a:t>
            </a:r>
            <a:r>
              <a:rPr lang="en-US" sz="4200" u="sng" dirty="0" smtClean="0"/>
              <a:t>sell</a:t>
            </a:r>
            <a:r>
              <a:rPr lang="en-US" sz="4200" dirty="0" smtClean="0"/>
              <a:t> alcoholic beverages. The 18</a:t>
            </a:r>
            <a:r>
              <a:rPr lang="en-US" sz="4200" baseline="30000" dirty="0" smtClean="0"/>
              <a:t>th</a:t>
            </a:r>
            <a:r>
              <a:rPr lang="en-US" sz="4200" dirty="0" smtClean="0"/>
              <a:t> </a:t>
            </a:r>
            <a:br>
              <a:rPr lang="en-US" sz="4200" dirty="0" smtClean="0"/>
            </a:br>
            <a:r>
              <a:rPr lang="en-US" sz="4200" dirty="0" smtClean="0"/>
              <a:t>Amendment</a:t>
            </a:r>
            <a:endParaRPr lang="en-US" sz="4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7425" y="0"/>
            <a:ext cx="4329637"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2819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57800"/>
            <a:ext cx="6781800" cy="1600200"/>
          </a:xfrm>
        </p:spPr>
        <p:txBody>
          <a:bodyPr/>
          <a:lstStyle/>
          <a:p>
            <a:r>
              <a:rPr lang="en-US" dirty="0" smtClean="0"/>
              <a:t>Results of Prohibition</a:t>
            </a:r>
            <a:endParaRPr lang="en-US" dirty="0"/>
          </a:p>
        </p:txBody>
      </p:sp>
      <p:sp>
        <p:nvSpPr>
          <p:cNvPr id="3" name="Content Placeholder 2"/>
          <p:cNvSpPr>
            <a:spLocks noGrp="1"/>
          </p:cNvSpPr>
          <p:nvPr>
            <p:ph idx="1"/>
          </p:nvPr>
        </p:nvSpPr>
        <p:spPr>
          <a:xfrm>
            <a:off x="0" y="152400"/>
            <a:ext cx="8305800" cy="2057400"/>
          </a:xfrm>
        </p:spPr>
        <p:txBody>
          <a:bodyPr>
            <a:normAutofit lnSpcReduction="10000"/>
          </a:bodyPr>
          <a:lstStyle/>
          <a:p>
            <a:r>
              <a:rPr lang="en-US" sz="4400" b="1" dirty="0" smtClean="0">
                <a:effectLst>
                  <a:outerShdw blurRad="38100" dist="38100" dir="2700000" algn="tl">
                    <a:srgbClr val="000000">
                      <a:alpha val="43137"/>
                    </a:srgbClr>
                  </a:outerShdw>
                </a:effectLst>
              </a:rPr>
              <a:t>Speakeasies were created as places for people to drink illegal alcoholic beverages.</a:t>
            </a:r>
            <a:endParaRPr lang="en-US" sz="4400" b="1" dirty="0">
              <a:effectLst>
                <a:outerShdw blurRad="38100" dist="38100" dir="2700000" algn="tl">
                  <a:srgbClr val="000000">
                    <a:alpha val="43137"/>
                  </a:srgbClr>
                </a:outerShdw>
              </a:effectLst>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209799"/>
            <a:ext cx="4586079" cy="3442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81238"/>
            <a:ext cx="4196136" cy="337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8042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902234"/>
            <a:ext cx="6781800" cy="990600"/>
          </a:xfrm>
        </p:spPr>
        <p:txBody>
          <a:bodyPr/>
          <a:lstStyle/>
          <a:p>
            <a:r>
              <a:rPr lang="en-US" dirty="0" smtClean="0"/>
              <a:t>Results of Prohibition</a:t>
            </a:r>
            <a:endParaRPr lang="en-US" dirty="0"/>
          </a:p>
        </p:txBody>
      </p:sp>
      <p:sp>
        <p:nvSpPr>
          <p:cNvPr id="3" name="Content Placeholder 2"/>
          <p:cNvSpPr>
            <a:spLocks noGrp="1"/>
          </p:cNvSpPr>
          <p:nvPr>
            <p:ph idx="1"/>
          </p:nvPr>
        </p:nvSpPr>
        <p:spPr>
          <a:xfrm>
            <a:off x="0" y="152400"/>
            <a:ext cx="9144000" cy="2133600"/>
          </a:xfrm>
        </p:spPr>
        <p:txBody>
          <a:bodyPr>
            <a:normAutofit/>
          </a:bodyPr>
          <a:lstStyle/>
          <a:p>
            <a:r>
              <a:rPr lang="en-US" sz="4400" b="1" dirty="0" smtClean="0">
                <a:effectLst>
                  <a:outerShdw blurRad="38100" dist="38100" dir="2700000" algn="tl">
                    <a:srgbClr val="000000">
                      <a:alpha val="43137"/>
                    </a:srgbClr>
                  </a:outerShdw>
                </a:effectLst>
              </a:rPr>
              <a:t>Bootleggers made </a:t>
            </a:r>
            <a:r>
              <a:rPr lang="en-US" sz="4400" b="1" dirty="0">
                <a:effectLst>
                  <a:outerShdw blurRad="38100" dist="38100" dir="2700000" algn="tl">
                    <a:srgbClr val="000000">
                      <a:alpha val="43137"/>
                    </a:srgbClr>
                  </a:outerShdw>
                </a:effectLst>
              </a:rPr>
              <a:t>and </a:t>
            </a:r>
            <a:r>
              <a:rPr lang="en-US" sz="4400" b="1" dirty="0" smtClean="0">
                <a:effectLst>
                  <a:outerShdw blurRad="38100" dist="38100" dir="2700000" algn="tl">
                    <a:srgbClr val="000000">
                      <a:alpha val="43137"/>
                    </a:srgbClr>
                  </a:outerShdw>
                </a:effectLst>
              </a:rPr>
              <a:t>smuggled </a:t>
            </a:r>
            <a:r>
              <a:rPr lang="en-US" sz="4400" b="1" dirty="0">
                <a:effectLst>
                  <a:outerShdw blurRad="38100" dist="38100" dir="2700000" algn="tl">
                    <a:srgbClr val="000000">
                      <a:alpha val="43137"/>
                    </a:srgbClr>
                  </a:outerShdw>
                </a:effectLst>
              </a:rPr>
              <a:t>alcohol </a:t>
            </a:r>
            <a:r>
              <a:rPr lang="en-US" sz="4400" b="1" dirty="0" smtClean="0">
                <a:effectLst>
                  <a:outerShdw blurRad="38100" dist="38100" dir="2700000" algn="tl">
                    <a:srgbClr val="000000">
                      <a:alpha val="43137"/>
                    </a:srgbClr>
                  </a:outerShdw>
                </a:effectLst>
              </a:rPr>
              <a:t>illegally and promoted organized crime.</a:t>
            </a:r>
            <a:endParaRPr lang="en-US" sz="4400" b="1" dirty="0">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75" y="2209800"/>
            <a:ext cx="4024702"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926" y="2362200"/>
            <a:ext cx="5244626"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757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62600"/>
            <a:ext cx="9144000" cy="1600200"/>
          </a:xfrm>
        </p:spPr>
        <p:txBody>
          <a:bodyPr>
            <a:normAutofit/>
          </a:bodyPr>
          <a:lstStyle/>
          <a:p>
            <a:r>
              <a:rPr lang="en-US" b="1" dirty="0" smtClean="0"/>
              <a:t>Repealed by the 21</a:t>
            </a:r>
            <a:r>
              <a:rPr lang="en-US" b="1" baseline="30000" dirty="0" smtClean="0"/>
              <a:t>st</a:t>
            </a:r>
            <a:r>
              <a:rPr lang="en-US" b="1" dirty="0" smtClean="0"/>
              <a:t> Amendment</a:t>
            </a:r>
            <a:endParaRPr lang="en-US" b="1" dirty="0"/>
          </a:p>
        </p:txBody>
      </p:sp>
      <p:sp>
        <p:nvSpPr>
          <p:cNvPr id="3" name="Content Placeholder 2"/>
          <p:cNvSpPr>
            <a:spLocks noGrp="1"/>
          </p:cNvSpPr>
          <p:nvPr>
            <p:ph idx="1"/>
          </p:nvPr>
        </p:nvSpPr>
        <p:spPr>
          <a:xfrm>
            <a:off x="0" y="0"/>
            <a:ext cx="9144000" cy="3048000"/>
          </a:xfrm>
        </p:spPr>
        <p:txBody>
          <a:bodyPr>
            <a:normAutofit lnSpcReduction="10000"/>
          </a:bodyPr>
          <a:lstStyle/>
          <a:p>
            <a:pPr marL="0" indent="0">
              <a:buNone/>
            </a:pPr>
            <a:endParaRPr lang="en-US" dirty="0"/>
          </a:p>
          <a:p>
            <a:r>
              <a:rPr lang="en-US" sz="2800" b="1" dirty="0" smtClean="0">
                <a:effectLst>
                  <a:outerShdw blurRad="38100" dist="38100" dir="2700000" algn="tl">
                    <a:srgbClr val="000000">
                      <a:alpha val="43137"/>
                    </a:srgbClr>
                  </a:outerShdw>
                </a:effectLst>
              </a:rPr>
              <a:t>Section </a:t>
            </a:r>
            <a:r>
              <a:rPr lang="en-US" sz="2800" b="1" dirty="0">
                <a:effectLst>
                  <a:outerShdw blurRad="38100" dist="38100" dir="2700000" algn="tl">
                    <a:srgbClr val="000000">
                      <a:alpha val="43137"/>
                    </a:srgbClr>
                  </a:outerShdw>
                </a:effectLst>
              </a:rPr>
              <a:t>1. The eighteenth article of amendment to the Constitution of the United States is hereby </a:t>
            </a:r>
            <a:r>
              <a:rPr lang="en-US" sz="2800" b="1" u="sng" dirty="0">
                <a:effectLst>
                  <a:outerShdw blurRad="38100" dist="38100" dir="2700000" algn="tl">
                    <a:srgbClr val="000000">
                      <a:alpha val="43137"/>
                    </a:srgbClr>
                  </a:outerShdw>
                </a:effectLst>
              </a:rPr>
              <a:t>repealed</a:t>
            </a:r>
            <a:r>
              <a:rPr lang="en-US" sz="2800" b="1" dirty="0">
                <a:effectLst>
                  <a:outerShdw blurRad="38100" dist="38100" dir="2700000" algn="tl">
                    <a:srgbClr val="000000">
                      <a:alpha val="43137"/>
                    </a:srgbClr>
                  </a:outerShdw>
                </a:effectLst>
              </a:rPr>
              <a:t>. </a:t>
            </a:r>
          </a:p>
          <a:p>
            <a:r>
              <a:rPr lang="en-US" sz="2800" b="1" dirty="0">
                <a:effectLst>
                  <a:outerShdw blurRad="38100" dist="38100" dir="2700000" algn="tl">
                    <a:srgbClr val="000000">
                      <a:alpha val="43137"/>
                    </a:srgbClr>
                  </a:outerShdw>
                </a:effectLst>
              </a:rPr>
              <a:t>Section 2. The transportation or importation into any State, Territory, or possession of the United States for delivery or use therein of intoxicating liquors, in violation of the laws thereof, is hereby prohibited</a:t>
            </a:r>
            <a:r>
              <a:rPr lang="en-US" sz="2800" b="1" dirty="0" smtClean="0">
                <a:effectLst>
                  <a:outerShdw blurRad="38100" dist="38100" dir="2700000" algn="tl">
                    <a:srgbClr val="000000">
                      <a:alpha val="43137"/>
                    </a:srgbClr>
                  </a:outerShdw>
                </a:effectLst>
              </a:rPr>
              <a:t>.</a:t>
            </a:r>
            <a:endParaRPr lang="en-US" sz="2800" b="1"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71800"/>
            <a:ext cx="6477000" cy="313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298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05400"/>
            <a:ext cx="9144000" cy="1600200"/>
          </a:xfrm>
        </p:spPr>
        <p:txBody>
          <a:bodyPr>
            <a:normAutofit fontScale="90000"/>
          </a:bodyPr>
          <a:lstStyle/>
          <a:p>
            <a:r>
              <a:rPr lang="en-US" b="1" dirty="0" smtClean="0"/>
              <a:t>Reforms </a:t>
            </a:r>
            <a:r>
              <a:rPr lang="en-US" b="1" dirty="0"/>
              <a:t>in the early twentieth century </a:t>
            </a:r>
            <a:r>
              <a:rPr lang="en-US" dirty="0"/>
              <a:t> </a:t>
            </a:r>
            <a:r>
              <a:rPr lang="en-US" b="1" dirty="0" smtClean="0"/>
              <a:t>failed </a:t>
            </a:r>
            <a:r>
              <a:rPr lang="en-US" b="1" dirty="0"/>
              <a:t>to </a:t>
            </a:r>
            <a:r>
              <a:rPr lang="en-US" b="1" dirty="0" smtClean="0"/>
              <a:t>legislate how </a:t>
            </a:r>
            <a:r>
              <a:rPr lang="en-US" b="1" dirty="0"/>
              <a:t>all people </a:t>
            </a:r>
            <a:r>
              <a:rPr lang="en-US" b="1" dirty="0" smtClean="0"/>
              <a:t>behaved</a:t>
            </a:r>
            <a:r>
              <a:rPr lang="en-US" b="1" dirty="0"/>
              <a:t>.</a:t>
            </a:r>
            <a:r>
              <a:rPr lang="en-US" dirty="0"/>
              <a:t/>
            </a:r>
            <a:br>
              <a:rPr lang="en-US" dirty="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5867400" cy="470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490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169</Words>
  <Application>Microsoft Office PowerPoint</Application>
  <PresentationFormat>On-screen Show (4:3)</PresentationFormat>
  <Paragraphs>17</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DO NOW</vt:lpstr>
      <vt:lpstr>Prohibition was a product of the  TEMPERANCE movement and lasted from 1920 to 1933.</vt:lpstr>
      <vt:lpstr>Prohibition was imposed by a constitutional amendment that made it illegal to manufacture, transport, and sell alcoholic beverages. The 18th  Amendment</vt:lpstr>
      <vt:lpstr>Results of Prohibition</vt:lpstr>
      <vt:lpstr>Results of Prohibition</vt:lpstr>
      <vt:lpstr>Repealed by the 21st Amendment</vt:lpstr>
      <vt:lpstr>Reforms in the early twentieth century  failed to legislate how all people behaved.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PAGE 48</dc:title>
  <dc:creator>Windows User</dc:creator>
  <cp:lastModifiedBy>Gordon T. Reardon, Jr (gtreardon)</cp:lastModifiedBy>
  <cp:revision>3</cp:revision>
  <dcterms:created xsi:type="dcterms:W3CDTF">2013-01-29T20:07:03Z</dcterms:created>
  <dcterms:modified xsi:type="dcterms:W3CDTF">2018-02-12T14:15:19Z</dcterms:modified>
</cp:coreProperties>
</file>