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313" r:id="rId2"/>
    <p:sldId id="315" r:id="rId3"/>
    <p:sldId id="316" r:id="rId4"/>
    <p:sldId id="324" r:id="rId5"/>
    <p:sldId id="325" r:id="rId6"/>
    <p:sldId id="327" r:id="rId7"/>
    <p:sldId id="331" r:id="rId8"/>
    <p:sldId id="329" r:id="rId9"/>
    <p:sldId id="317" r:id="rId10"/>
    <p:sldId id="318" r:id="rId11"/>
    <p:sldId id="334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0" d="100"/>
          <a:sy n="80" d="100"/>
        </p:scale>
        <p:origin x="48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60" tIns="48329" rIns="96660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0" tIns="48329" rIns="96660" bIns="48329" rtlCol="0"/>
          <a:lstStyle>
            <a:lvl1pPr algn="r">
              <a:defRPr sz="1200"/>
            </a:lvl1pPr>
          </a:lstStyle>
          <a:p>
            <a:fld id="{498FD307-7871-4303-9FC0-0D75B0B8BCC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60" tIns="48329" rIns="96660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0" tIns="48329" rIns="96660" bIns="48329" rtlCol="0" anchor="b"/>
          <a:lstStyle>
            <a:lvl1pPr algn="r">
              <a:defRPr sz="1200"/>
            </a:lvl1pPr>
          </a:lstStyle>
          <a:p>
            <a:fld id="{34B94DB2-7D41-44B5-9CE4-D1D7A62A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18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EDF69C4-8601-49D7-9CC8-7A5A5A87DE8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011" y="152400"/>
            <a:ext cx="8839200" cy="924475"/>
          </a:xfrm>
        </p:spPr>
        <p:txBody>
          <a:bodyPr/>
          <a:lstStyle/>
          <a:p>
            <a:r>
              <a:rPr lang="en-US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Now</a:t>
            </a:r>
            <a:endParaRPr lang="en-US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9296400" cy="56388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600" b="1" dirty="0" smtClean="0"/>
              <a:t>What is mechanization?</a:t>
            </a:r>
          </a:p>
          <a:p>
            <a:pPr marL="514350" indent="-514350">
              <a:buAutoNum type="arabicPeriod"/>
            </a:pPr>
            <a:endParaRPr lang="en-US" sz="4600" b="1" dirty="0"/>
          </a:p>
          <a:p>
            <a:pPr marL="514350" indent="-514350">
              <a:buAutoNum type="arabicPeriod"/>
            </a:pPr>
            <a:r>
              <a:rPr lang="en-US" sz="4600" b="1" dirty="0" smtClean="0"/>
              <a:t>What is industrialization?</a:t>
            </a:r>
          </a:p>
          <a:p>
            <a:pPr marL="514350" indent="-514350">
              <a:buAutoNum type="arabicPeriod"/>
            </a:pPr>
            <a:endParaRPr lang="en-US" sz="4600" b="1" dirty="0"/>
          </a:p>
          <a:p>
            <a:pPr marL="514350" indent="-514350">
              <a:buAutoNum type="arabicPeriod"/>
            </a:pPr>
            <a:r>
              <a:rPr lang="en-US" sz="4600" b="1" dirty="0" smtClean="0"/>
              <a:t>What is urbanization?</a:t>
            </a:r>
            <a:endParaRPr lang="en-US" sz="4600" b="1" dirty="0"/>
          </a:p>
        </p:txBody>
      </p:sp>
    </p:spTree>
    <p:extLst>
      <p:ext uri="{BB962C8B-B14F-4D97-AF65-F5344CB8AC3E}">
        <p14:creationId xmlns:p14="http://schemas.microsoft.com/office/powerpoint/2010/main" val="3840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021" y="228600"/>
            <a:ext cx="9144000" cy="924475"/>
          </a:xfrm>
        </p:spPr>
        <p:txBody>
          <a:bodyPr/>
          <a:lstStyle/>
          <a:p>
            <a:r>
              <a:rPr lang="en-US" b="1" dirty="0"/>
              <a:t>Reasons for prosperity of big </a:t>
            </a:r>
            <a:r>
              <a:rPr lang="en-US" b="1" dirty="0" smtClean="0"/>
              <a:t>business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255" y="15766"/>
            <a:ext cx="9144000" cy="205740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600" b="1" dirty="0"/>
          </a:p>
          <a:p>
            <a:pPr marL="0" lvl="0" indent="0">
              <a:buNone/>
            </a:pPr>
            <a:r>
              <a:rPr lang="en-US" sz="2600" b="1" dirty="0" smtClean="0"/>
              <a:t>4.  Lower-cost </a:t>
            </a:r>
            <a:r>
              <a:rPr lang="en-US" sz="2600" b="1" dirty="0"/>
              <a:t>production – (assembly </a:t>
            </a:r>
            <a:r>
              <a:rPr lang="en-US" sz="2600" b="1" dirty="0" smtClean="0"/>
              <a:t>line)</a:t>
            </a:r>
          </a:p>
          <a:p>
            <a:pPr marL="0" lvl="0" indent="0">
              <a:buNone/>
            </a:pPr>
            <a:r>
              <a:rPr lang="en-US" sz="2600" b="1" dirty="0" smtClean="0"/>
              <a:t>                                                Henry Ford</a:t>
            </a:r>
            <a:endParaRPr lang="en-US" sz="2600" b="1" dirty="0"/>
          </a:p>
          <a:p>
            <a:endParaRPr lang="en-US" sz="2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5695"/>
            <a:ext cx="5043488" cy="503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83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pus-b.wikispaces.com/file/view/monopolystake.jpg/171171925/561x475/monopolyst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603249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7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24475"/>
          </a:xfrm>
        </p:spPr>
        <p:txBody>
          <a:bodyPr/>
          <a:lstStyle/>
          <a:p>
            <a:r>
              <a:rPr lang="en-US" b="1" dirty="0"/>
              <a:t>Reasons for prosperity of big </a:t>
            </a:r>
            <a:r>
              <a:rPr lang="en-US" b="1" dirty="0" smtClean="0"/>
              <a:t>business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220979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600" b="1" dirty="0" smtClean="0"/>
              <a:t>1. National </a:t>
            </a:r>
            <a:r>
              <a:rPr lang="en-US" sz="2600" b="1" dirty="0"/>
              <a:t>markets created by transportation advances (Railroads)</a:t>
            </a:r>
          </a:p>
          <a:p>
            <a:pPr marL="0" indent="0">
              <a:buNone/>
            </a:pPr>
            <a:endParaRPr lang="en-US" sz="2600" b="1" dirty="0"/>
          </a:p>
          <a:p>
            <a:endParaRPr lang="en-US" sz="2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2697"/>
            <a:ext cx="3405188" cy="510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5100638" cy="308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45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24475"/>
          </a:xfrm>
        </p:spPr>
        <p:txBody>
          <a:bodyPr/>
          <a:lstStyle/>
          <a:p>
            <a:r>
              <a:rPr lang="en-US" b="1" dirty="0"/>
              <a:t>Reasons for prosperity of big </a:t>
            </a:r>
            <a:r>
              <a:rPr lang="en-US" b="1" dirty="0" smtClean="0"/>
              <a:t>business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021" y="457200"/>
            <a:ext cx="9144000" cy="15239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600" b="1" dirty="0"/>
          </a:p>
          <a:p>
            <a:pPr marL="0" lvl="0" indent="0">
              <a:buNone/>
            </a:pPr>
            <a:r>
              <a:rPr lang="en-US" sz="2600" b="1" dirty="0" smtClean="0"/>
              <a:t>2. Captains </a:t>
            </a:r>
            <a:r>
              <a:rPr lang="en-US" sz="2600" b="1" dirty="0"/>
              <a:t>of I</a:t>
            </a:r>
            <a:r>
              <a:rPr lang="en-US" sz="2600" b="1" dirty="0" smtClean="0"/>
              <a:t>ndustry / Robber Barons</a:t>
            </a:r>
          </a:p>
          <a:p>
            <a:pPr marL="0" indent="0">
              <a:buNone/>
            </a:pPr>
            <a:endParaRPr lang="en-US" sz="26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411" y="2667000"/>
            <a:ext cx="6399304" cy="406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28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839200" cy="1447799"/>
          </a:xfrm>
        </p:spPr>
        <p:txBody>
          <a:bodyPr/>
          <a:lstStyle/>
          <a:p>
            <a:r>
              <a:rPr lang="en-US" sz="5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Captains of Industry</a:t>
            </a:r>
            <a:endParaRPr lang="en-US" sz="5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1"/>
            <a:ext cx="9144000" cy="2209800"/>
          </a:xfrm>
        </p:spPr>
        <p:txBody>
          <a:bodyPr>
            <a:normAutofit/>
          </a:bodyPr>
          <a:lstStyle/>
          <a:p>
            <a:r>
              <a:rPr lang="en-US" sz="3300" b="1" dirty="0"/>
              <a:t>An </a:t>
            </a:r>
            <a:r>
              <a:rPr lang="en-US" sz="3300" b="1" i="1" dirty="0"/>
              <a:t>entrepreneur</a:t>
            </a:r>
            <a:r>
              <a:rPr lang="en-US" sz="3300" b="1" dirty="0"/>
              <a:t> is a person who comes up with a product or service, or a better way to provide </a:t>
            </a:r>
            <a:r>
              <a:rPr lang="en-US" sz="3300" b="1" dirty="0" smtClean="0"/>
              <a:t>them.</a:t>
            </a:r>
            <a:endParaRPr lang="en-US" sz="3300" b="1" dirty="0"/>
          </a:p>
          <a:p>
            <a:pPr marL="0" indent="0">
              <a:buNone/>
            </a:pPr>
            <a:endParaRPr lang="en-US" sz="33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53499"/>
            <a:ext cx="5867400" cy="400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3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37" y="-152400"/>
            <a:ext cx="8839200" cy="1447799"/>
          </a:xfrm>
        </p:spPr>
        <p:txBody>
          <a:bodyPr/>
          <a:lstStyle/>
          <a:p>
            <a:r>
              <a:rPr lang="en-US" sz="55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John D. Rockefeller </a:t>
            </a:r>
            <a:endParaRPr lang="en-US" sz="55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0"/>
            <a:ext cx="8763000" cy="2286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 b="1" dirty="0" smtClean="0"/>
              <a:t>Used to lubricate machine parts</a:t>
            </a:r>
            <a:endParaRPr lang="en-US" sz="3600" dirty="0" smtClean="0"/>
          </a:p>
          <a:p>
            <a:pPr lvl="0"/>
            <a:r>
              <a:rPr lang="en-US" sz="3600" b="1" dirty="0" smtClean="0"/>
              <a:t>Refined </a:t>
            </a:r>
            <a:r>
              <a:rPr lang="en-US" sz="3600" b="1" dirty="0"/>
              <a:t>into gasoline for fuel</a:t>
            </a:r>
            <a:endParaRPr lang="en-US" sz="3600" dirty="0"/>
          </a:p>
          <a:p>
            <a:pPr lvl="0"/>
            <a:r>
              <a:rPr lang="en-US" sz="3600" b="1" dirty="0"/>
              <a:t>Refined into kerosene for lighting in mines or heating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761" y="1143000"/>
            <a:ext cx="2491063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6" y="1859685"/>
            <a:ext cx="44294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933449"/>
            <a:ext cx="4648200" cy="895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u="sng" dirty="0" smtClean="0"/>
              <a:t>Standard Oil Company</a:t>
            </a:r>
            <a:endParaRPr lang="en-US" sz="3600" u="sng" dirty="0" smtClean="0"/>
          </a:p>
        </p:txBody>
      </p:sp>
    </p:spTree>
    <p:extLst>
      <p:ext uri="{BB962C8B-B14F-4D97-AF65-F5344CB8AC3E}">
        <p14:creationId xmlns:p14="http://schemas.microsoft.com/office/powerpoint/2010/main" val="8024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37" y="533401"/>
            <a:ext cx="8839200" cy="1447799"/>
          </a:xfrm>
        </p:spPr>
        <p:txBody>
          <a:bodyPr/>
          <a:lstStyle/>
          <a:p>
            <a:pPr lvl="0"/>
            <a:r>
              <a:rPr lang="en-US" sz="55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Andrew Carnegie</a:t>
            </a:r>
            <a:r>
              <a:rPr lang="en-US" sz="5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/>
              <a:t/>
            </a:r>
            <a:br>
              <a:rPr lang="en-US" sz="6000" dirty="0"/>
            </a:br>
            <a:endParaRPr lang="en-US" sz="5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" y="4267200"/>
            <a:ext cx="8915400" cy="2590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600" b="1" dirty="0" smtClean="0"/>
              <a:t>Lighter</a:t>
            </a:r>
            <a:r>
              <a:rPr lang="en-US" sz="3600" b="1" dirty="0"/>
              <a:t>, stronger, more flexible than iron</a:t>
            </a:r>
            <a:endParaRPr lang="en-US" sz="3600" dirty="0"/>
          </a:p>
          <a:p>
            <a:pPr lvl="0"/>
            <a:r>
              <a:rPr lang="en-US" sz="3600" b="1" dirty="0"/>
              <a:t>Inexpensive</a:t>
            </a:r>
            <a:endParaRPr lang="en-US" sz="3600" dirty="0"/>
          </a:p>
          <a:p>
            <a:pPr lvl="0"/>
            <a:r>
              <a:rPr lang="en-US" sz="3600" b="1" dirty="0"/>
              <a:t>Used to build bridges, railroads, </a:t>
            </a:r>
            <a:r>
              <a:rPr lang="en-US" sz="3600" b="1" dirty="0" smtClean="0"/>
              <a:t>skyscrapers</a:t>
            </a:r>
            <a:endParaRPr lang="en-US" sz="3600" dirty="0"/>
          </a:p>
        </p:txBody>
      </p:sp>
      <p:pic>
        <p:nvPicPr>
          <p:cNvPr id="3074" name="Picture 2" descr="http://thecomedypoint.com/wp-content/uploads/2010/08/andrew_carnegie_wl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72" y="901014"/>
            <a:ext cx="2362200" cy="289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58" y="1828116"/>
            <a:ext cx="3687970" cy="20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8885" y="-285750"/>
            <a:ext cx="6477000" cy="308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u="sng" dirty="0" smtClean="0"/>
              <a:t>Steel, Pittsburgh Pennsylvania</a:t>
            </a:r>
            <a:endParaRPr lang="en-US" sz="3600" u="sng" dirty="0" smtClean="0"/>
          </a:p>
        </p:txBody>
      </p:sp>
    </p:spTree>
    <p:extLst>
      <p:ext uri="{BB962C8B-B14F-4D97-AF65-F5344CB8AC3E}">
        <p14:creationId xmlns:p14="http://schemas.microsoft.com/office/powerpoint/2010/main" val="17992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30937" cy="1447799"/>
          </a:xfrm>
        </p:spPr>
        <p:txBody>
          <a:bodyPr/>
          <a:lstStyle/>
          <a:p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Cornelius Vanderbilt</a:t>
            </a:r>
            <a:endParaRPr lang="en-US" sz="5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18650"/>
            <a:ext cx="7467600" cy="252413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/>
              <a:t>Moving </a:t>
            </a:r>
            <a:r>
              <a:rPr lang="en-US" sz="3200" b="1" dirty="0"/>
              <a:t>natural resources to eastern factories</a:t>
            </a:r>
            <a:endParaRPr lang="en-US" sz="3200" dirty="0"/>
          </a:p>
          <a:p>
            <a:pPr lvl="0"/>
            <a:r>
              <a:rPr lang="en-US" sz="3200" b="1" dirty="0"/>
              <a:t>Transporting finished products to national markets</a:t>
            </a:r>
            <a:endParaRPr lang="en-US" sz="3200" dirty="0"/>
          </a:p>
        </p:txBody>
      </p:sp>
      <p:pic>
        <p:nvPicPr>
          <p:cNvPr id="5124" name="Picture 4" descr="http://t2.gstatic.com/images?q=tbn:ANd9GcQmHsYweo2yI-GDoRtPfKuH204O7e-t2etF8VM2e51GFsSw86mQ1X1Egg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31" y="957499"/>
            <a:ext cx="3200400" cy="336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56281"/>
            <a:ext cx="4262846" cy="228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23932"/>
            <a:ext cx="4648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 smtClean="0"/>
              <a:t>Shipping and Railroad</a:t>
            </a:r>
            <a:endParaRPr lang="en-US" sz="3200" u="sng" dirty="0" smtClean="0"/>
          </a:p>
        </p:txBody>
      </p:sp>
    </p:spTree>
    <p:extLst>
      <p:ext uri="{BB962C8B-B14F-4D97-AF65-F5344CB8AC3E}">
        <p14:creationId xmlns:p14="http://schemas.microsoft.com/office/powerpoint/2010/main" val="37262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1"/>
            <a:ext cx="8839200" cy="1447799"/>
          </a:xfrm>
        </p:spPr>
        <p:txBody>
          <a:bodyPr/>
          <a:lstStyle/>
          <a:p>
            <a:pPr lvl="0"/>
            <a:r>
              <a:rPr lang="en-US" sz="4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Henry Ford</a:t>
            </a:r>
            <a:br>
              <a:rPr lang="en-US" sz="4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/>
              <a:t>Detroit, Michigan</a:t>
            </a:r>
            <a:r>
              <a:rPr lang="en-US" sz="6000" dirty="0"/>
              <a:t/>
            </a:r>
            <a:br>
              <a:rPr lang="en-US" sz="6000" dirty="0"/>
            </a:br>
            <a:endParaRPr lang="en-US" sz="5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648200" cy="4952999"/>
          </a:xfrm>
        </p:spPr>
        <p:txBody>
          <a:bodyPr>
            <a:normAutofit/>
          </a:bodyPr>
          <a:lstStyle/>
          <a:p>
            <a:r>
              <a:rPr lang="en-US" sz="3200" b="1" dirty="0"/>
              <a:t>Automobile</a:t>
            </a:r>
            <a:endParaRPr lang="en-US" sz="3200" dirty="0"/>
          </a:p>
          <a:p>
            <a:pPr lvl="0"/>
            <a:r>
              <a:rPr lang="en-US" sz="3200" b="1" dirty="0"/>
              <a:t>Assembly line made cars quickly 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and </a:t>
            </a:r>
            <a:r>
              <a:rPr lang="en-US" sz="3200" b="1" dirty="0"/>
              <a:t>affordably</a:t>
            </a:r>
            <a:endParaRPr lang="en-US" sz="3200" dirty="0"/>
          </a:p>
          <a:p>
            <a:pPr lvl="0"/>
            <a:r>
              <a:rPr lang="en-US" sz="3200" b="1" dirty="0"/>
              <a:t>Paid employees well so they can afford an </a:t>
            </a:r>
            <a:r>
              <a:rPr lang="en-US" sz="3200" b="1" dirty="0" smtClean="0"/>
              <a:t>automobile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90" y="152400"/>
            <a:ext cx="408141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3733800" cy="310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7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24475"/>
          </a:xfrm>
        </p:spPr>
        <p:txBody>
          <a:bodyPr/>
          <a:lstStyle/>
          <a:p>
            <a:r>
              <a:rPr lang="en-US" b="1" dirty="0"/>
              <a:t>Reasons for prosperity of big </a:t>
            </a:r>
            <a:r>
              <a:rPr lang="en-US" b="1" dirty="0" smtClean="0"/>
              <a:t>business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03" y="0"/>
            <a:ext cx="9144000" cy="167640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600" b="1" dirty="0"/>
          </a:p>
          <a:p>
            <a:pPr marL="0" lvl="0" indent="0">
              <a:buNone/>
            </a:pPr>
            <a:r>
              <a:rPr lang="en-US" sz="2600" b="1" dirty="0" smtClean="0"/>
              <a:t>3.  Advertising</a:t>
            </a:r>
            <a:endParaRPr lang="en-US" sz="2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29718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3182951" cy="42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51" y="1537138"/>
            <a:ext cx="2989249" cy="42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3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</Template>
  <TotalTime>76112</TotalTime>
  <Words>191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Trebuchet MS</vt:lpstr>
      <vt:lpstr>Verdana</vt:lpstr>
      <vt:lpstr>Wingdings 2</vt:lpstr>
      <vt:lpstr>Autumn</vt:lpstr>
      <vt:lpstr>Do Now</vt:lpstr>
      <vt:lpstr>Reasons for prosperity of big business  </vt:lpstr>
      <vt:lpstr>Reasons for prosperity of big business  </vt:lpstr>
      <vt:lpstr>Captains of Industry</vt:lpstr>
      <vt:lpstr>1. John D. Rockefeller </vt:lpstr>
      <vt:lpstr>2. Andrew Carnegie  </vt:lpstr>
      <vt:lpstr>3. Cornelius Vanderbilt</vt:lpstr>
      <vt:lpstr>4. Henry Ford Detroit, Michigan </vt:lpstr>
      <vt:lpstr>Reasons for prosperity of big business  </vt:lpstr>
      <vt:lpstr>Reasons for prosperity of big business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October 18</dc:title>
  <dc:creator>Windows User</dc:creator>
  <cp:lastModifiedBy>Gordon T. Reardon, Jr (gtreardon)</cp:lastModifiedBy>
  <cp:revision>165</cp:revision>
  <cp:lastPrinted>2014-11-10T19:27:37Z</cp:lastPrinted>
  <dcterms:created xsi:type="dcterms:W3CDTF">2011-10-17T00:12:04Z</dcterms:created>
  <dcterms:modified xsi:type="dcterms:W3CDTF">2017-11-29T14:05:58Z</dcterms:modified>
</cp:coreProperties>
</file>