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8" r:id="rId2"/>
    <p:sldId id="266" r:id="rId3"/>
    <p:sldId id="293" r:id="rId4"/>
    <p:sldId id="257" r:id="rId5"/>
    <p:sldId id="294" r:id="rId6"/>
    <p:sldId id="258" r:id="rId7"/>
    <p:sldId id="296" r:id="rId8"/>
    <p:sldId id="259" r:id="rId9"/>
    <p:sldId id="260" r:id="rId10"/>
    <p:sldId id="268" r:id="rId11"/>
    <p:sldId id="295" r:id="rId12"/>
    <p:sldId id="261" r:id="rId13"/>
    <p:sldId id="262" r:id="rId14"/>
    <p:sldId id="263" r:id="rId15"/>
    <p:sldId id="292" r:id="rId16"/>
    <p:sldId id="297" r:id="rId17"/>
    <p:sldId id="305" r:id="rId18"/>
    <p:sldId id="306" r:id="rId19"/>
    <p:sldId id="299" r:id="rId20"/>
    <p:sldId id="300" r:id="rId21"/>
    <p:sldId id="302" r:id="rId22"/>
    <p:sldId id="30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9C1CCE3B-07DF-4E50-AD8E-32579FD4B1F9}" type="datetimeFigureOut">
              <a:rPr lang="en-US" smtClean="0"/>
              <a:t>1/10/2018</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2ED4797E-9950-4278-9D44-55EC16C08AD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1CCE3B-07DF-4E50-AD8E-32579FD4B1F9}"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4797E-9950-4278-9D44-55EC16C08AD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1CCE3B-07DF-4E50-AD8E-32579FD4B1F9}"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4797E-9950-4278-9D44-55EC16C08AD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9C1CCE3B-07DF-4E50-AD8E-32579FD4B1F9}" type="datetimeFigureOut">
              <a:rPr lang="en-US" smtClean="0"/>
              <a:t>1/10/2018</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2ED4797E-9950-4278-9D44-55EC16C08AD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9C1CCE3B-07DF-4E50-AD8E-32579FD4B1F9}" type="datetimeFigureOut">
              <a:rPr lang="en-US" smtClean="0"/>
              <a:t>1/10/2018</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2ED4797E-9950-4278-9D44-55EC16C08AD7}"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9C1CCE3B-07DF-4E50-AD8E-32579FD4B1F9}" type="datetimeFigureOut">
              <a:rPr lang="en-US" smtClean="0"/>
              <a:t>1/10/2018</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2ED4797E-9950-4278-9D44-55EC16C08AD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9C1CCE3B-07DF-4E50-AD8E-32579FD4B1F9}" type="datetimeFigureOut">
              <a:rPr lang="en-US" smtClean="0"/>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2ED4797E-9950-4278-9D44-55EC16C08AD7}"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C1CCE3B-07DF-4E50-AD8E-32579FD4B1F9}" type="datetimeFigureOut">
              <a:rPr lang="en-US" smtClean="0"/>
              <a:t>1/10/2018</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4797E-9950-4278-9D44-55EC16C08AD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C1CCE3B-07DF-4E50-AD8E-32579FD4B1F9}" type="datetimeFigureOut">
              <a:rPr lang="en-US" smtClean="0"/>
              <a:t>1/10/2018</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D4797E-9950-4278-9D44-55EC16C08AD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9C1CCE3B-07DF-4E50-AD8E-32579FD4B1F9}" type="datetimeFigureOut">
              <a:rPr lang="en-US" smtClean="0"/>
              <a:t>1/10/2018</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D4797E-9950-4278-9D44-55EC16C08AD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9C1CCE3B-07DF-4E50-AD8E-32579FD4B1F9}"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2ED4797E-9950-4278-9D44-55EC16C08AD7}"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C1CCE3B-07DF-4E50-AD8E-32579FD4B1F9}" type="datetimeFigureOut">
              <a:rPr lang="en-US" smtClean="0"/>
              <a:t>1/10/2018</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ED4797E-9950-4278-9D44-55EC16C08AD7}"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Europe" TargetMode="External"/><Relationship Id="rId7" Type="http://schemas.openxmlformats.org/officeDocument/2006/relationships/image" Target="../media/image16.png"/><Relationship Id="rId2" Type="http://schemas.openxmlformats.org/officeDocument/2006/relationships/hyperlink" Target="http://en.wikipedia.org/wiki/United_States" TargetMode="External"/><Relationship Id="rId1" Type="http://schemas.openxmlformats.org/officeDocument/2006/relationships/slideLayout" Target="../slideLayouts/slideLayout2.xml"/><Relationship Id="rId6" Type="http://schemas.openxmlformats.org/officeDocument/2006/relationships/hyperlink" Target="http://en.wikipedia.org/wiki/South_America" TargetMode="External"/><Relationship Id="rId5" Type="http://schemas.openxmlformats.org/officeDocument/2006/relationships/hyperlink" Target="http://en.wikipedia.org/wiki/North_America" TargetMode="External"/><Relationship Id="rId4" Type="http://schemas.openxmlformats.org/officeDocument/2006/relationships/hyperlink" Target="http://en.wikipedia.org/wiki/Colonize"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8" y="13648"/>
            <a:ext cx="9122391" cy="1066800"/>
          </a:xfrm>
        </p:spPr>
        <p:txBody>
          <a:bodyPr>
            <a:normAutofit fontScale="90000"/>
          </a:bodyPr>
          <a:lstStyle/>
          <a:p>
            <a:pPr algn="ctr"/>
            <a:r>
              <a:rPr lang="en-US" sz="7500" b="1" dirty="0" smtClean="0"/>
              <a:t>DO NOW</a:t>
            </a:r>
            <a:endParaRPr lang="en-US" sz="7500" b="1" dirty="0"/>
          </a:p>
        </p:txBody>
      </p:sp>
      <p:sp>
        <p:nvSpPr>
          <p:cNvPr id="3" name="Content Placeholder 2"/>
          <p:cNvSpPr>
            <a:spLocks noGrp="1"/>
          </p:cNvSpPr>
          <p:nvPr>
            <p:ph idx="1"/>
          </p:nvPr>
        </p:nvSpPr>
        <p:spPr>
          <a:xfrm>
            <a:off x="21609" y="1676400"/>
            <a:ext cx="3017027" cy="5791200"/>
          </a:xfrm>
        </p:spPr>
        <p:txBody>
          <a:bodyPr>
            <a:noAutofit/>
          </a:bodyPr>
          <a:lstStyle/>
          <a:p>
            <a:pPr marL="0" indent="0">
              <a:buNone/>
            </a:pPr>
            <a:r>
              <a:rPr lang="en-US" sz="2400" b="1" dirty="0" smtClean="0"/>
              <a:t>1. Write three questions you have about the picture.</a:t>
            </a:r>
          </a:p>
          <a:p>
            <a:pPr marL="457200" indent="-457200">
              <a:buAutoNum type="arabicPeriod"/>
            </a:pPr>
            <a:endParaRPr lang="en-US" sz="2400" b="1" dirty="0" smtClean="0"/>
          </a:p>
          <a:p>
            <a:pPr marL="0" indent="0">
              <a:buNone/>
            </a:pPr>
            <a:r>
              <a:rPr lang="en-US" sz="2400" b="1" dirty="0" smtClean="0"/>
              <a:t>2. Write 2-3 sentences about what you think happened.</a:t>
            </a:r>
          </a:p>
          <a:p>
            <a:pPr marL="0" indent="0">
              <a:buNone/>
            </a:pPr>
            <a:endParaRPr lang="en-US" sz="2400" b="1" dirty="0" smtClean="0"/>
          </a:p>
          <a:p>
            <a:pPr marL="0" indent="0">
              <a:buNone/>
            </a:pPr>
            <a:r>
              <a:rPr lang="en-US" sz="2400" b="1" dirty="0" smtClean="0"/>
              <a:t>2. Why do people in Mexico speak Spanish?  IN Cuba?</a:t>
            </a:r>
            <a:endParaRPr lang="en-US" sz="2400" b="1" dirty="0"/>
          </a:p>
        </p:txBody>
      </p:sp>
      <p:pic>
        <p:nvPicPr>
          <p:cNvPr id="4" name="Picture 3"/>
          <p:cNvPicPr>
            <a:picLocks noChangeAspect="1"/>
          </p:cNvPicPr>
          <p:nvPr/>
        </p:nvPicPr>
        <p:blipFill>
          <a:blip r:embed="rId2"/>
          <a:stretch>
            <a:fillRect/>
          </a:stretch>
        </p:blipFill>
        <p:spPr>
          <a:xfrm>
            <a:off x="2972866" y="1042123"/>
            <a:ext cx="6188387" cy="5795749"/>
          </a:xfrm>
          <a:prstGeom prst="rect">
            <a:avLst/>
          </a:prstGeom>
        </p:spPr>
      </p:pic>
    </p:spTree>
    <p:extLst>
      <p:ext uri="{BB962C8B-B14F-4D97-AF65-F5344CB8AC3E}">
        <p14:creationId xmlns:p14="http://schemas.microsoft.com/office/powerpoint/2010/main" val="21622193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pPr algn="ctr"/>
            <a:r>
              <a:rPr lang="en-US" sz="5400" dirty="0" smtClean="0">
                <a:solidFill>
                  <a:srgbClr val="FFC000"/>
                </a:solidFill>
              </a:rPr>
              <a:t>Yellow Journalism</a:t>
            </a:r>
            <a:endParaRPr lang="en-US" sz="5400" dirty="0">
              <a:solidFill>
                <a:srgbClr val="FFC000"/>
              </a:solidFill>
            </a:endParaRPr>
          </a:p>
        </p:txBody>
      </p:sp>
      <p:sp>
        <p:nvSpPr>
          <p:cNvPr id="3" name="Content Placeholder 2"/>
          <p:cNvSpPr>
            <a:spLocks noGrp="1"/>
          </p:cNvSpPr>
          <p:nvPr>
            <p:ph idx="1"/>
          </p:nvPr>
        </p:nvSpPr>
        <p:spPr>
          <a:xfrm>
            <a:off x="4114800" y="1066800"/>
            <a:ext cx="4876800" cy="5791200"/>
          </a:xfrm>
        </p:spPr>
        <p:txBody>
          <a:bodyPr>
            <a:noAutofit/>
          </a:bodyPr>
          <a:lstStyle/>
          <a:p>
            <a:pPr marL="137160" indent="0">
              <a:buNone/>
            </a:pPr>
            <a:endParaRPr lang="en-US" sz="2400" b="1" dirty="0" smtClean="0">
              <a:solidFill>
                <a:srgbClr val="002060"/>
              </a:solidFill>
              <a:effectLst>
                <a:outerShdw blurRad="38100" dist="38100" dir="2700000" algn="tl">
                  <a:srgbClr val="000000">
                    <a:alpha val="43137"/>
                  </a:srgbClr>
                </a:outerShdw>
              </a:effectLst>
            </a:endParaRPr>
          </a:p>
          <a:p>
            <a:pPr marL="137160" indent="0">
              <a:buNone/>
            </a:pPr>
            <a:r>
              <a:rPr lang="en-US" sz="2400" b="1" dirty="0" smtClean="0">
                <a:solidFill>
                  <a:srgbClr val="002060"/>
                </a:solidFill>
                <a:effectLst>
                  <a:outerShdw blurRad="38100" dist="38100" dir="2700000" algn="tl">
                    <a:srgbClr val="000000">
                      <a:alpha val="43137"/>
                    </a:srgbClr>
                  </a:outerShdw>
                </a:effectLst>
              </a:rPr>
              <a:t>Yellow Journalism is news that is exaggerated.  News that is  sensationalized. (blown things out of proportion.) Authors want people to buy magazines/newspapers.</a:t>
            </a:r>
          </a:p>
          <a:p>
            <a:endParaRPr lang="en-US" sz="2400" b="1" dirty="0">
              <a:solidFill>
                <a:srgbClr val="002060"/>
              </a:solidFill>
              <a:effectLst>
                <a:outerShdw blurRad="38100" dist="38100" dir="2700000" algn="tl">
                  <a:srgbClr val="000000">
                    <a:alpha val="43137"/>
                  </a:srgbClr>
                </a:outerShdw>
              </a:effectLst>
            </a:endParaRPr>
          </a:p>
          <a:p>
            <a:pPr marL="137160" indent="0">
              <a:buNone/>
            </a:pPr>
            <a:r>
              <a:rPr lang="en-US" sz="2400" b="1" dirty="0" smtClean="0">
                <a:solidFill>
                  <a:srgbClr val="002060"/>
                </a:solidFill>
                <a:effectLst>
                  <a:outerShdw blurRad="38100" dist="38100" dir="2700000" algn="tl">
                    <a:srgbClr val="000000">
                      <a:alpha val="43137"/>
                    </a:srgbClr>
                  </a:outerShdw>
                </a:effectLst>
              </a:rPr>
              <a:t>      During the Spanish American War, the authors wrote a lot of articles that were blown out of proportion</a:t>
            </a:r>
            <a:r>
              <a:rPr lang="en-US" sz="2400" b="1" dirty="0" smtClean="0">
                <a:solidFill>
                  <a:schemeClr val="accent6">
                    <a:lumMod val="50000"/>
                  </a:schemeClr>
                </a:solidFill>
                <a:effectLst>
                  <a:outerShdw blurRad="38100" dist="38100" dir="2700000" algn="tl">
                    <a:srgbClr val="000000">
                      <a:alpha val="43137"/>
                    </a:srgbClr>
                  </a:outerShdw>
                </a:effectLst>
              </a:rPr>
              <a:t>.  </a:t>
            </a:r>
          </a:p>
          <a:p>
            <a:endParaRPr lang="en-US" sz="2400" b="1" dirty="0">
              <a:solidFill>
                <a:schemeClr val="accent6">
                  <a:lumMod val="50000"/>
                </a:schemeClr>
              </a:solidFill>
              <a:effectLst>
                <a:outerShdw blurRad="38100" dist="38100" dir="2700000" algn="tl">
                  <a:srgbClr val="000000">
                    <a:alpha val="43137"/>
                  </a:srgbClr>
                </a:outerShdw>
              </a:effectLst>
            </a:endParaRPr>
          </a:p>
          <a:p>
            <a:r>
              <a:rPr lang="en-US" sz="2400" b="1" dirty="0" smtClean="0">
                <a:solidFill>
                  <a:srgbClr val="002060"/>
                </a:solidFill>
                <a:effectLst>
                  <a:outerShdw blurRad="38100" dist="38100" dir="2700000" algn="tl">
                    <a:srgbClr val="000000">
                      <a:alpha val="43137"/>
                    </a:srgbClr>
                  </a:outerShdw>
                </a:effectLst>
              </a:rPr>
              <a:t>                                                                    What was this called?</a:t>
            </a:r>
          </a:p>
          <a:p>
            <a:endParaRPr lang="en-US" sz="2400" b="1" dirty="0">
              <a:solidFill>
                <a:srgbClr val="002060"/>
              </a:solidFill>
              <a:effectLst>
                <a:outerShdw blurRad="38100" dist="38100" dir="2700000" algn="tl">
                  <a:srgbClr val="000000">
                    <a:alpha val="43137"/>
                  </a:srgbClr>
                </a:outerShdw>
              </a:effectLst>
            </a:endParaRPr>
          </a:p>
          <a:p>
            <a:endParaRPr lang="en-US" sz="2400" b="1" dirty="0" smtClean="0">
              <a:solidFill>
                <a:srgbClr val="002060"/>
              </a:solidFill>
              <a:effectLst>
                <a:outerShdw blurRad="38100" dist="38100" dir="2700000" algn="tl">
                  <a:srgbClr val="000000">
                    <a:alpha val="43137"/>
                  </a:srgbClr>
                </a:outerShdw>
              </a:effectLst>
            </a:endParaRPr>
          </a:p>
          <a:p>
            <a:pPr marL="137160" indent="0">
              <a:buNone/>
            </a:pPr>
            <a:r>
              <a:rPr lang="en-US" sz="2400" b="1" dirty="0" smtClean="0">
                <a:solidFill>
                  <a:srgbClr val="002060"/>
                </a:solidFill>
                <a:effectLst>
                  <a:outerShdw blurRad="38100" dist="38100" dir="2700000" algn="tl">
                    <a:srgbClr val="000000">
                      <a:alpha val="43137"/>
                    </a:srgbClr>
                  </a:outerShdw>
                </a:effectLst>
              </a:rPr>
              <a:t>                                                                                                   </a:t>
            </a:r>
          </a:p>
          <a:p>
            <a:pPr marL="137160" indent="0">
              <a:buNone/>
            </a:pPr>
            <a:endParaRPr lang="en-US" sz="2400" b="1" dirty="0">
              <a:solidFill>
                <a:srgbClr val="002060"/>
              </a:solidFill>
              <a:effectLst>
                <a:outerShdw blurRad="38100" dist="38100" dir="2700000" algn="tl">
                  <a:srgbClr val="000000">
                    <a:alpha val="43137"/>
                  </a:srgbClr>
                </a:outerShdw>
              </a:effectLst>
            </a:endParaRPr>
          </a:p>
          <a:p>
            <a:pPr marL="137160" indent="0">
              <a:buNone/>
            </a:pPr>
            <a:endParaRPr lang="en-US" sz="2400" b="1" dirty="0" smtClean="0">
              <a:solidFill>
                <a:srgbClr val="002060"/>
              </a:solidFill>
              <a:effectLst>
                <a:outerShdw blurRad="38100" dist="38100" dir="2700000" algn="tl">
                  <a:srgbClr val="000000">
                    <a:alpha val="43137"/>
                  </a:srgbClr>
                </a:outerShdw>
              </a:effectLst>
            </a:endParaRPr>
          </a:p>
          <a:p>
            <a:pPr marL="137160" indent="0">
              <a:buNone/>
            </a:pPr>
            <a:endParaRPr lang="en-US" sz="2400" b="1" dirty="0">
              <a:solidFill>
                <a:srgbClr val="002060"/>
              </a:solidFill>
              <a:effectLst>
                <a:outerShdw blurRad="38100" dist="38100" dir="2700000" algn="tl">
                  <a:srgbClr val="000000">
                    <a:alpha val="43137"/>
                  </a:srgbClr>
                </a:outerShdw>
              </a:effectLst>
            </a:endParaRPr>
          </a:p>
          <a:p>
            <a:pPr marL="137160" indent="0">
              <a:buNone/>
            </a:pPr>
            <a:r>
              <a:rPr lang="en-US" sz="2400" b="1" dirty="0" smtClean="0">
                <a:solidFill>
                  <a:srgbClr val="002060"/>
                </a:solidFill>
                <a:effectLst>
                  <a:outerShdw blurRad="38100" dist="38100" dir="2700000" algn="tl">
                    <a:srgbClr val="000000">
                      <a:alpha val="43137"/>
                    </a:srgbClr>
                  </a:outerShdw>
                </a:effectLst>
              </a:rPr>
              <a:t>                                                                                                      Yellow Journalism  </a:t>
            </a:r>
            <a:endParaRPr lang="en-US" sz="2400" b="1" dirty="0">
              <a:solidFill>
                <a:srgbClr val="002060"/>
              </a:solidFill>
              <a:effectLst>
                <a:outerShdw blurRad="38100" dist="38100" dir="2700000" algn="tl">
                  <a:srgbClr val="000000">
                    <a:alpha val="43137"/>
                  </a:srgbClr>
                </a:outerShdw>
              </a:effectLst>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29937"/>
            <a:ext cx="4038600" cy="572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834942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r>
              <a:rPr lang="en-US" b="1" dirty="0"/>
              <a:t>The New York Journal and the New York World printed exaggerated accounts of </a:t>
            </a:r>
            <a:r>
              <a:rPr lang="en-US" b="1" dirty="0" err="1" smtClean="0"/>
              <a:t>Valeriano</a:t>
            </a:r>
            <a:r>
              <a:rPr lang="en-US" b="1" dirty="0" smtClean="0"/>
              <a:t> </a:t>
            </a:r>
            <a:r>
              <a:rPr lang="en-US" b="1" dirty="0" err="1" smtClean="0"/>
              <a:t>Weyler's</a:t>
            </a:r>
            <a:r>
              <a:rPr lang="en-US" b="1" dirty="0" smtClean="0"/>
              <a:t> (Spanish general and governor of Cuba and the </a:t>
            </a:r>
            <a:r>
              <a:rPr lang="en-US" b="1" dirty="0" err="1" smtClean="0"/>
              <a:t>Phillipines</a:t>
            </a:r>
            <a:r>
              <a:rPr lang="en-US" b="1" dirty="0" smtClean="0"/>
              <a:t>) brutality</a:t>
            </a:r>
            <a:r>
              <a:rPr lang="en-US" b="1" dirty="0"/>
              <a:t>.  Stories of poisoned wells and children being thrown to the sharks deepened American sympathy for the rebels</a:t>
            </a:r>
            <a:r>
              <a:rPr lang="en-US" b="1" dirty="0" smtClean="0"/>
              <a:t>. </a:t>
            </a:r>
            <a:r>
              <a:rPr lang="en-US" b="1" dirty="0"/>
              <a:t>"</a:t>
            </a:r>
            <a:r>
              <a:rPr lang="en-US" b="1" dirty="0" err="1"/>
              <a:t>Weyler</a:t>
            </a:r>
            <a:r>
              <a:rPr lang="en-US" b="1" dirty="0"/>
              <a:t> throws nuns into prison. Butcher wages brutal warfare on helpless women." </a:t>
            </a:r>
            <a:r>
              <a:rPr lang="en-US" b="1" dirty="0" smtClean="0"/>
              <a:t> They claimed </a:t>
            </a:r>
            <a:r>
              <a:rPr lang="en-US" b="1" dirty="0"/>
              <a:t>the Spanish had blown up the Maine.  The Journal's headline read "The Warship Maine was Split in Two by an Enemy's secret Infernal Machine".  Hearst's paper offered a reward of $50,000 for the capture of the Spaniards who supposedly </a:t>
            </a:r>
            <a:r>
              <a:rPr lang="en-US" b="1" dirty="0" smtClean="0"/>
              <a:t>committed </a:t>
            </a:r>
            <a:r>
              <a:rPr lang="en-US" b="1" dirty="0"/>
              <a:t>the outrage.</a:t>
            </a:r>
          </a:p>
        </p:txBody>
      </p:sp>
    </p:spTree>
    <p:extLst>
      <p:ext uri="{BB962C8B-B14F-4D97-AF65-F5344CB8AC3E}">
        <p14:creationId xmlns:p14="http://schemas.microsoft.com/office/powerpoint/2010/main" val="3266351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lstStyle/>
          <a:p>
            <a:r>
              <a:rPr lang="en-US" dirty="0" smtClean="0"/>
              <a:t>Results of the Spanish American war</a:t>
            </a:r>
            <a:endParaRPr lang="en-US" dirty="0"/>
          </a:p>
        </p:txBody>
      </p:sp>
      <p:sp>
        <p:nvSpPr>
          <p:cNvPr id="3" name="Content Placeholder 2"/>
          <p:cNvSpPr>
            <a:spLocks noGrp="1"/>
          </p:cNvSpPr>
          <p:nvPr>
            <p:ph idx="1"/>
          </p:nvPr>
        </p:nvSpPr>
        <p:spPr>
          <a:xfrm>
            <a:off x="304800" y="1554163"/>
            <a:ext cx="8686800" cy="960438"/>
          </a:xfrm>
        </p:spPr>
        <p:txBody>
          <a:bodyPr>
            <a:normAutofit/>
          </a:bodyPr>
          <a:lstStyle/>
          <a:p>
            <a:pPr marL="0" indent="0">
              <a:buNone/>
            </a:pPr>
            <a:endParaRPr lang="en-US" dirty="0"/>
          </a:p>
          <a:p>
            <a:endParaRPr lang="en-US" dirty="0"/>
          </a:p>
        </p:txBody>
      </p:sp>
      <p:sp>
        <p:nvSpPr>
          <p:cNvPr id="4" name="TextBox 3"/>
          <p:cNvSpPr txBox="1"/>
          <p:nvPr/>
        </p:nvSpPr>
        <p:spPr>
          <a:xfrm>
            <a:off x="0" y="5625590"/>
            <a:ext cx="9158514" cy="1261884"/>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1. CUBA gained INDEPENDENCE from Spain. </a:t>
            </a:r>
            <a:endParaRPr lang="en-US" sz="3800" b="1" dirty="0">
              <a:effectLst>
                <a:outerShdw blurRad="38100" dist="38100" dir="2700000" algn="tl">
                  <a:srgbClr val="000000">
                    <a:alpha val="43137"/>
                  </a:srgbClr>
                </a:outerShdw>
              </a:effectLst>
            </a:endParaRPr>
          </a:p>
        </p:txBody>
      </p:sp>
      <p:pic>
        <p:nvPicPr>
          <p:cNvPr id="2050" name="Picture 2" descr="http://www.nuevayork-exhibition.org/images/Gallery4/83335d_DutyOfTheHour_Halrym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7086600" cy="4570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515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lstStyle/>
          <a:p>
            <a:r>
              <a:rPr lang="en-US" dirty="0" smtClean="0"/>
              <a:t>Results of the Spanish American war</a:t>
            </a:r>
            <a:endParaRPr lang="en-US" dirty="0"/>
          </a:p>
        </p:txBody>
      </p:sp>
      <p:sp>
        <p:nvSpPr>
          <p:cNvPr id="3" name="Content Placeholder 2"/>
          <p:cNvSpPr>
            <a:spLocks noGrp="1"/>
          </p:cNvSpPr>
          <p:nvPr>
            <p:ph idx="1"/>
          </p:nvPr>
        </p:nvSpPr>
        <p:spPr>
          <a:xfrm>
            <a:off x="-27709" y="4572000"/>
            <a:ext cx="8991600" cy="2408237"/>
          </a:xfrm>
        </p:spPr>
        <p:txBody>
          <a:bodyPr>
            <a:normAutofit/>
          </a:bodyPr>
          <a:lstStyle/>
          <a:p>
            <a:pPr marL="0" indent="0">
              <a:buNone/>
            </a:pPr>
            <a:r>
              <a:rPr lang="en-US" dirty="0"/>
              <a:t> </a:t>
            </a:r>
            <a:r>
              <a:rPr lang="en-US" b="1" dirty="0" smtClean="0"/>
              <a:t>2</a:t>
            </a:r>
            <a:r>
              <a:rPr lang="en-US" b="1" dirty="0"/>
              <a:t>.  The United States gained possession of:</a:t>
            </a:r>
          </a:p>
          <a:p>
            <a:r>
              <a:rPr lang="en-US" b="1" dirty="0" smtClean="0"/>
              <a:t>PHILLIPINES </a:t>
            </a:r>
            <a:r>
              <a:rPr lang="en-US" b="1" dirty="0"/>
              <a:t> </a:t>
            </a:r>
            <a:endParaRPr lang="en-US" b="1" dirty="0" smtClean="0"/>
          </a:p>
          <a:p>
            <a:r>
              <a:rPr lang="en-US" b="1" dirty="0" smtClean="0"/>
              <a:t>PUERTO RICO</a:t>
            </a:r>
            <a:endParaRPr lang="en-US" b="1" dirty="0"/>
          </a:p>
          <a:p>
            <a:r>
              <a:rPr lang="en-US" b="1" dirty="0"/>
              <a:t> </a:t>
            </a:r>
            <a:r>
              <a:rPr lang="en-US" b="1" dirty="0" smtClean="0"/>
              <a:t>GUAM</a:t>
            </a:r>
            <a:endParaRPr lang="en-US" b="1" dirty="0"/>
          </a:p>
          <a:p>
            <a:pPr marL="0" indent="0">
              <a:buNone/>
            </a:pPr>
            <a:endParaRPr lang="en-US" dirty="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19200"/>
            <a:ext cx="6734175"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1953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lstStyle/>
          <a:p>
            <a:r>
              <a:rPr lang="en-US" dirty="0" smtClean="0"/>
              <a:t>Results of the Spanish American war</a:t>
            </a:r>
            <a:endParaRPr lang="en-US" dirty="0"/>
          </a:p>
        </p:txBody>
      </p:sp>
      <p:sp>
        <p:nvSpPr>
          <p:cNvPr id="3" name="Content Placeholder 2"/>
          <p:cNvSpPr>
            <a:spLocks noGrp="1"/>
          </p:cNvSpPr>
          <p:nvPr>
            <p:ph idx="1"/>
          </p:nvPr>
        </p:nvSpPr>
        <p:spPr>
          <a:xfrm>
            <a:off x="228600" y="1295400"/>
            <a:ext cx="8686800" cy="4525963"/>
          </a:xfrm>
        </p:spPr>
        <p:txBody>
          <a:bodyPr>
            <a:normAutofit/>
          </a:bodyPr>
          <a:lstStyle/>
          <a:p>
            <a:r>
              <a:rPr lang="en-US" b="1" dirty="0" smtClean="0">
                <a:effectLst>
                  <a:outerShdw blurRad="38100" dist="38100" dir="2700000" algn="tl">
                    <a:srgbClr val="000000">
                      <a:alpha val="43137"/>
                    </a:srgbClr>
                  </a:outerShdw>
                </a:effectLst>
              </a:rPr>
              <a:t>3</a:t>
            </a:r>
            <a:r>
              <a:rPr lang="en-US" b="1" dirty="0">
                <a:effectLst>
                  <a:outerShdw blurRad="38100" dist="38100" dir="2700000" algn="tl">
                    <a:srgbClr val="000000">
                      <a:alpha val="43137"/>
                    </a:srgbClr>
                  </a:outerShdw>
                </a:effectLst>
              </a:rPr>
              <a:t>. The United States emerged as a </a:t>
            </a:r>
            <a:r>
              <a:rPr lang="en-US" b="1" dirty="0" smtClean="0">
                <a:effectLst>
                  <a:outerShdw blurRad="38100" dist="38100" dir="2700000" algn="tl">
                    <a:srgbClr val="000000">
                      <a:alpha val="43137"/>
                    </a:srgbClr>
                  </a:outerShdw>
                </a:effectLst>
              </a:rPr>
              <a:t>WORLD POWER.</a:t>
            </a:r>
            <a:endParaRPr lang="en-US" b="1" dirty="0">
              <a:effectLst>
                <a:outerShdw blurRad="38100" dist="38100" dir="2700000" algn="tl">
                  <a:srgbClr val="000000">
                    <a:alpha val="43137"/>
                  </a:srgbClr>
                </a:outerShdw>
              </a:effectLst>
            </a:endParaRP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000250"/>
            <a:ext cx="4781550"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0111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38200"/>
          </a:xfrm>
        </p:spPr>
        <p:txBody>
          <a:bodyPr>
            <a:normAutofit fontScale="90000"/>
          </a:bodyPr>
          <a:lstStyle/>
          <a:p>
            <a:r>
              <a:rPr lang="en-US" dirty="0"/>
              <a:t>Economic interests and public opinion</a:t>
            </a:r>
            <a:br>
              <a:rPr lang="en-US" dirty="0"/>
            </a:br>
            <a:r>
              <a:rPr lang="en-US" dirty="0"/>
              <a:t>often influence United </a:t>
            </a:r>
            <a:r>
              <a:rPr lang="en-US" dirty="0" smtClean="0"/>
              <a:t>States involvement </a:t>
            </a:r>
            <a:r>
              <a:rPr lang="en-US" dirty="0"/>
              <a:t>in international affairs.</a:t>
            </a:r>
          </a:p>
        </p:txBody>
      </p:sp>
      <p:pic>
        <p:nvPicPr>
          <p:cNvPr id="1026" name="Picture 2" descr="http://3.bp.blogspot.com/-B08lUjZlkEM/TiiRjxP1hLI/AAAAAAAAWdo/p62OgfUZaA4/s400/public%2Bopinion%2Btheragblog%2Bblogspot%2Bc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96164"/>
            <a:ext cx="5486400" cy="4953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0640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avhs-apush.wikispaces.com/file/view/monroedoc.jpg/44317225/565x541/monroedo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6127"/>
            <a:ext cx="7010400" cy="6877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914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838200"/>
          </a:xfrm>
        </p:spPr>
        <p:txBody>
          <a:bodyPr>
            <a:noAutofit/>
          </a:bodyPr>
          <a:lstStyle/>
          <a:p>
            <a:endParaRPr lang="en-US" sz="5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5410200" cy="6041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5334000" y="838200"/>
            <a:ext cx="3810000" cy="58674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marL="914400" indent="-914400">
              <a:buAutoNum type="arabicPeriod"/>
            </a:pPr>
            <a:r>
              <a:rPr lang="en-US" sz="4000" dirty="0" smtClean="0"/>
              <a:t>WRITE 5 QUESTIONS ABOUT THE CARTOON.</a:t>
            </a:r>
          </a:p>
          <a:p>
            <a:pPr marL="914400" indent="-914400">
              <a:buAutoNum type="arabicPeriod"/>
            </a:pPr>
            <a:endParaRPr lang="en-US" sz="4000" dirty="0" smtClean="0"/>
          </a:p>
          <a:p>
            <a:pPr marL="914400" indent="-914400">
              <a:buAutoNum type="arabicPeriod"/>
            </a:pPr>
            <a:r>
              <a:rPr lang="en-US" sz="4000" dirty="0" smtClean="0"/>
              <a:t>Write a story about the cartoon.	</a:t>
            </a:r>
            <a:endParaRPr lang="en-US" sz="4000" dirty="0"/>
          </a:p>
        </p:txBody>
      </p:sp>
    </p:spTree>
    <p:extLst>
      <p:ext uri="{BB962C8B-B14F-4D97-AF65-F5344CB8AC3E}">
        <p14:creationId xmlns:p14="http://schemas.microsoft.com/office/powerpoint/2010/main" val="41553215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8200" y="304800"/>
            <a:ext cx="4343400" cy="6553200"/>
          </a:xfrm>
        </p:spPr>
        <p:txBody>
          <a:bodyPr>
            <a:normAutofit lnSpcReduction="10000"/>
          </a:bodyPr>
          <a:lstStyle/>
          <a:p>
            <a:r>
              <a:rPr lang="en-US" b="1" dirty="0"/>
              <a:t>The Monroe Doctrine is a policy of the </a:t>
            </a:r>
            <a:r>
              <a:rPr lang="en-US" b="1" u="sng" dirty="0">
                <a:hlinkClick r:id="rId2" tooltip="United States"/>
              </a:rPr>
              <a:t>United States</a:t>
            </a:r>
            <a:r>
              <a:rPr lang="en-US" b="1" dirty="0"/>
              <a:t> introduced on December 2, 1823. It stated that further efforts by </a:t>
            </a:r>
            <a:r>
              <a:rPr lang="en-US" b="1" u="sng" dirty="0">
                <a:hlinkClick r:id="rId3" tooltip="Europe"/>
              </a:rPr>
              <a:t>European</a:t>
            </a:r>
            <a:r>
              <a:rPr lang="en-US" b="1" dirty="0"/>
              <a:t> nations to </a:t>
            </a:r>
            <a:r>
              <a:rPr lang="en-US" b="1" u="sng" dirty="0">
                <a:hlinkClick r:id="rId4" tooltip="Colonize"/>
              </a:rPr>
              <a:t>colonize</a:t>
            </a:r>
            <a:r>
              <a:rPr lang="en-US" b="1" dirty="0"/>
              <a:t> land or interfere with countries in </a:t>
            </a:r>
            <a:r>
              <a:rPr lang="en-US" b="1" u="sng" dirty="0">
                <a:hlinkClick r:id="rId5" tooltip="North America"/>
              </a:rPr>
              <a:t>North</a:t>
            </a:r>
            <a:r>
              <a:rPr lang="en-US" b="1" dirty="0"/>
              <a:t> or </a:t>
            </a:r>
            <a:r>
              <a:rPr lang="en-US" b="1" u="sng" dirty="0">
                <a:hlinkClick r:id="rId6" tooltip="South America"/>
              </a:rPr>
              <a:t>South America</a:t>
            </a:r>
            <a:r>
              <a:rPr lang="en-US" b="1" dirty="0"/>
              <a:t> would be viewed as acts of aggression, requiring U.S. intervention.</a:t>
            </a:r>
          </a:p>
          <a:p>
            <a:endParaRPr lang="en-US" b="1" dirty="0"/>
          </a:p>
        </p:txBody>
      </p:sp>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228600"/>
            <a:ext cx="4343400" cy="4859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16901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4953000" cy="6248400"/>
          </a:xfrm>
        </p:spPr>
        <p:txBody>
          <a:bodyPr>
            <a:noAutofit/>
          </a:bodyPr>
          <a:lstStyle/>
          <a:p>
            <a:pPr marL="0" indent="0">
              <a:buNone/>
            </a:pPr>
            <a:endParaRPr lang="en-US" sz="3400" b="1" dirty="0"/>
          </a:p>
          <a:p>
            <a:pPr marL="0" lvl="0" indent="0">
              <a:buNone/>
            </a:pPr>
            <a:r>
              <a:rPr lang="en-US" sz="4000" b="1" dirty="0" smtClean="0"/>
              <a:t>1. </a:t>
            </a:r>
            <a:r>
              <a:rPr lang="en-US" sz="4000" b="1" dirty="0"/>
              <a:t>Asserted the United States’ right to</a:t>
            </a:r>
          </a:p>
          <a:p>
            <a:pPr marL="0" lvl="0" indent="0">
              <a:buNone/>
            </a:pPr>
            <a:r>
              <a:rPr lang="en-US" sz="4000" b="1" dirty="0"/>
              <a:t>interfere in the economic matters of</a:t>
            </a:r>
          </a:p>
          <a:p>
            <a:pPr marL="0" lvl="0" indent="0">
              <a:buNone/>
            </a:pPr>
            <a:r>
              <a:rPr lang="en-US" sz="4000" b="1" dirty="0"/>
              <a:t>other nations in the </a:t>
            </a:r>
            <a:r>
              <a:rPr lang="en-US" sz="4000" b="1" dirty="0" smtClean="0"/>
              <a:t>Americas</a:t>
            </a:r>
            <a:r>
              <a:rPr lang="en-US" sz="4000" b="1" dirty="0"/>
              <a: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6894"/>
            <a:ext cx="4038600" cy="687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2400" y="-152400"/>
            <a:ext cx="8686800" cy="838200"/>
          </a:xfrm>
        </p:spPr>
        <p:txBody>
          <a:bodyPr/>
          <a:lstStyle/>
          <a:p>
            <a:r>
              <a:rPr lang="en-US" dirty="0" smtClean="0"/>
              <a:t>Roosevelt Corollary</a:t>
            </a:r>
            <a:endParaRPr lang="en-US" dirty="0"/>
          </a:p>
        </p:txBody>
      </p:sp>
    </p:spTree>
    <p:extLst>
      <p:ext uri="{BB962C8B-B14F-4D97-AF65-F5344CB8AC3E}">
        <p14:creationId xmlns:p14="http://schemas.microsoft.com/office/powerpoint/2010/main" val="844176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025262"/>
            <a:ext cx="7239000" cy="561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37858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152400"/>
            <a:ext cx="8686800" cy="838200"/>
          </a:xfrm>
        </p:spPr>
        <p:txBody>
          <a:bodyPr/>
          <a:lstStyle/>
          <a:p>
            <a:r>
              <a:rPr lang="en-US" dirty="0" smtClean="0"/>
              <a:t>Roosevelt Corollary</a:t>
            </a:r>
            <a:endParaRPr lang="en-US" dirty="0"/>
          </a:p>
        </p:txBody>
      </p:sp>
      <p:sp>
        <p:nvSpPr>
          <p:cNvPr id="3" name="Content Placeholder 2"/>
          <p:cNvSpPr>
            <a:spLocks noGrp="1"/>
          </p:cNvSpPr>
          <p:nvPr>
            <p:ph idx="1"/>
          </p:nvPr>
        </p:nvSpPr>
        <p:spPr>
          <a:xfrm>
            <a:off x="0" y="457200"/>
            <a:ext cx="9144000" cy="3352800"/>
          </a:xfrm>
        </p:spPr>
        <p:txBody>
          <a:bodyPr>
            <a:normAutofit/>
          </a:bodyPr>
          <a:lstStyle/>
          <a:p>
            <a:pPr marL="0" indent="0">
              <a:buNone/>
            </a:pPr>
            <a:r>
              <a:rPr lang="en-US" sz="3800" b="1" dirty="0" smtClean="0"/>
              <a:t> </a:t>
            </a:r>
          </a:p>
          <a:p>
            <a:pPr marL="0" lvl="0" indent="0">
              <a:buNone/>
            </a:pPr>
            <a:r>
              <a:rPr lang="en-US" sz="3800" b="1" dirty="0" smtClean="0"/>
              <a:t>Claimed the United States had the right to exercise international </a:t>
            </a:r>
            <a:r>
              <a:rPr lang="en-US" sz="3800" b="1" u="sng" dirty="0" smtClean="0"/>
              <a:t>POLICE POWER</a:t>
            </a:r>
            <a:endParaRPr lang="en-US" sz="3800" b="1" dirty="0" smtClean="0"/>
          </a:p>
          <a:p>
            <a:pPr marL="0" indent="0">
              <a:buNone/>
            </a:pPr>
            <a:endParaRPr lang="en-US" sz="3800" b="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971801"/>
            <a:ext cx="73914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688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331" y="83290"/>
            <a:ext cx="8686800" cy="838200"/>
          </a:xfrm>
        </p:spPr>
        <p:txBody>
          <a:bodyPr/>
          <a:lstStyle/>
          <a:p>
            <a:r>
              <a:rPr lang="en-US" dirty="0" smtClean="0"/>
              <a:t>BIG STICK DIPLOMACY</a:t>
            </a:r>
            <a:endParaRPr lang="en-US" dirty="0"/>
          </a:p>
        </p:txBody>
      </p:sp>
      <p:sp>
        <p:nvSpPr>
          <p:cNvPr id="3" name="Content Placeholder 2"/>
          <p:cNvSpPr>
            <a:spLocks noGrp="1"/>
          </p:cNvSpPr>
          <p:nvPr>
            <p:ph idx="1"/>
          </p:nvPr>
        </p:nvSpPr>
        <p:spPr>
          <a:xfrm>
            <a:off x="304800" y="1055225"/>
            <a:ext cx="8991600" cy="1219200"/>
          </a:xfrm>
        </p:spPr>
        <p:txBody>
          <a:bodyPr>
            <a:normAutofit/>
          </a:bodyPr>
          <a:lstStyle/>
          <a:p>
            <a:r>
              <a:rPr lang="en-US" dirty="0"/>
              <a:t>Advocated Big Stick Diplomacy</a:t>
            </a:r>
          </a:p>
          <a:p>
            <a:pPr marL="0" indent="0">
              <a:buNone/>
            </a:pPr>
            <a:r>
              <a:rPr lang="en-US" dirty="0"/>
              <a:t>(building the Panama Canal)</a:t>
            </a:r>
            <a:endParaRPr lang="en-US"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4884" y="2979963"/>
            <a:ext cx="4953000" cy="387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29570" y="3425588"/>
            <a:ext cx="4418722" cy="3429000"/>
          </a:xfrm>
          <a:prstGeom prst="rect">
            <a:avLst/>
          </a:prstGeom>
        </p:spPr>
        <p:txBody>
          <a:bodyPr vert="horz">
            <a:normAutofit fontScale="85000" lnSpcReduction="1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r>
              <a:rPr lang="en-US" b="1" u="sng" dirty="0" smtClean="0">
                <a:effectLst>
                  <a:outerShdw blurRad="38100" dist="38100" dir="2700000" algn="tl">
                    <a:srgbClr val="000000">
                      <a:alpha val="43137"/>
                    </a:srgbClr>
                  </a:outerShdw>
                </a:effectLst>
              </a:rPr>
              <a:t>“BIG STICK Diplomacy”.  </a:t>
            </a:r>
            <a:r>
              <a:rPr lang="en-US" b="1" dirty="0" smtClean="0"/>
              <a:t>Roosevelt said that the United States would try to work things out peacefully, but if necessary he would use the military and economic </a:t>
            </a:r>
            <a:r>
              <a:rPr lang="en-US" b="1" u="sng" dirty="0" smtClean="0"/>
              <a:t>POWER </a:t>
            </a:r>
            <a:r>
              <a:rPr lang="en-US" b="1" dirty="0" smtClean="0"/>
              <a:t> of the United States to get what we </a:t>
            </a:r>
            <a:r>
              <a:rPr lang="en-US" b="1" u="sng" dirty="0" smtClean="0"/>
              <a:t>WANTED</a:t>
            </a:r>
            <a:r>
              <a:rPr lang="en-US" b="1" dirty="0" smtClean="0"/>
              <a:t>.  </a:t>
            </a:r>
            <a:endParaRPr lang="en-US" b="1" dirty="0"/>
          </a:p>
        </p:txBody>
      </p:sp>
    </p:spTree>
    <p:extLst>
      <p:ext uri="{BB962C8B-B14F-4D97-AF65-F5344CB8AC3E}">
        <p14:creationId xmlns:p14="http://schemas.microsoft.com/office/powerpoint/2010/main" val="20861768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91600" cy="1066800"/>
          </a:xfrm>
        </p:spPr>
        <p:txBody>
          <a:bodyPr>
            <a:normAutofit fontScale="90000"/>
          </a:bodyPr>
          <a:lstStyle/>
          <a:p>
            <a:r>
              <a:rPr lang="en-US" dirty="0">
                <a:effectLst/>
              </a:rPr>
              <a:t>“Speak softly and carry a big stick, and you will go far.” – Theodore Roosevelt  </a:t>
            </a:r>
            <a:br>
              <a:rPr lang="en-US" dirty="0">
                <a:effectLst/>
              </a:rPr>
            </a:b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7381495" cy="494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1325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noAutofit/>
          </a:bodyPr>
          <a:lstStyle/>
          <a:p>
            <a:r>
              <a:rPr lang="en-US" sz="3400" b="1" dirty="0"/>
              <a:t>Cuba, </a:t>
            </a:r>
            <a:r>
              <a:rPr lang="en-US" sz="3400" b="1" dirty="0" smtClean="0"/>
              <a:t>was the world’s </a:t>
            </a:r>
            <a:r>
              <a:rPr lang="en-US" sz="3400" b="1" dirty="0"/>
              <a:t>wealthiest colony and largest sugar producer by the 1820s. American capitalists began investing millions of dollars in large sugar cane plantations on the island.  Gómez avoided confronting Spanish troops, whom he could not hope to defeat. Instead he launched terrorism. Attempting to expel the Spanish economically, he set ablaze millions of sugar cane acres, making the island a virtual torch</a:t>
            </a:r>
            <a:r>
              <a:rPr lang="en-US" sz="3400" b="1" dirty="0" smtClean="0"/>
              <a:t>. </a:t>
            </a:r>
            <a:r>
              <a:rPr lang="en-US" sz="3400" b="1" dirty="0"/>
              <a:t>More than loan interest was at stake. Sugar seems ordinary today, but long ago its profitability earned the nickname “white gold</a:t>
            </a:r>
            <a:r>
              <a:rPr lang="en-US" sz="3400" b="1" dirty="0" smtClean="0"/>
              <a:t>”. </a:t>
            </a:r>
            <a:endParaRPr lang="en-US" sz="3400" b="1" dirty="0"/>
          </a:p>
        </p:txBody>
      </p:sp>
    </p:spTree>
    <p:extLst>
      <p:ext uri="{BB962C8B-B14F-4D97-AF65-F5344CB8AC3E}">
        <p14:creationId xmlns:p14="http://schemas.microsoft.com/office/powerpoint/2010/main" val="3766960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the Spanish American war</a:t>
            </a:r>
            <a:endParaRPr lang="en-US" dirty="0"/>
          </a:p>
        </p:txBody>
      </p:sp>
      <p:sp>
        <p:nvSpPr>
          <p:cNvPr id="3" name="Content Placeholder 2"/>
          <p:cNvSpPr>
            <a:spLocks noGrp="1"/>
          </p:cNvSpPr>
          <p:nvPr>
            <p:ph idx="1"/>
          </p:nvPr>
        </p:nvSpPr>
        <p:spPr>
          <a:xfrm>
            <a:off x="0" y="1371600"/>
            <a:ext cx="9144000" cy="1828800"/>
          </a:xfrm>
        </p:spPr>
        <p:txBody>
          <a:bodyPr>
            <a:normAutofit fontScale="92500" lnSpcReduction="10000"/>
          </a:bodyPr>
          <a:lstStyle/>
          <a:p>
            <a:r>
              <a:rPr lang="en-US" sz="4400" b="1" dirty="0"/>
              <a:t>1.  Protection of American </a:t>
            </a:r>
            <a:r>
              <a:rPr lang="en-US" sz="4400" b="1" dirty="0" smtClean="0"/>
              <a:t>BUSINESS interests(sugar</a:t>
            </a:r>
            <a:r>
              <a:rPr lang="en-US" sz="4400" b="1" dirty="0"/>
              <a:t>) in </a:t>
            </a:r>
            <a:r>
              <a:rPr lang="en-US" sz="4400" b="1" dirty="0" smtClean="0"/>
              <a:t>CUBA.</a:t>
            </a:r>
            <a:endParaRPr lang="en-US" sz="4400" b="1" dirty="0"/>
          </a:p>
          <a:p>
            <a:pPr marL="0" indent="0">
              <a:buNone/>
            </a:pPr>
            <a:r>
              <a:rPr lang="en-US" dirty="0"/>
              <a:t> </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589830"/>
            <a:ext cx="6553200" cy="4182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5143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noAutofit/>
          </a:bodyPr>
          <a:lstStyle/>
          <a:p>
            <a:r>
              <a:rPr lang="en-US" sz="3600" b="1" dirty="0" smtClean="0"/>
              <a:t>Americans were told Cuba’s rebels were like our Revolutionary War soldiers — men yearning for self-government. The Cuban rebels had formed relationships with small groups of Americans committed to their cause. Many of these Americans supported the filibusters who attempted to run military supplies to the insurrectionists on the island. Cuban </a:t>
            </a:r>
            <a:r>
              <a:rPr lang="en-US" sz="3600" b="1" dirty="0" err="1" smtClean="0"/>
              <a:t>emigrés</a:t>
            </a:r>
            <a:r>
              <a:rPr lang="en-US" sz="3600" b="1" dirty="0" smtClean="0"/>
              <a:t> in the United States formed clubs, raised money, and gained support from labor unions and the press.</a:t>
            </a:r>
            <a:endParaRPr lang="en-US" sz="3400" b="1" dirty="0"/>
          </a:p>
        </p:txBody>
      </p:sp>
    </p:spTree>
    <p:extLst>
      <p:ext uri="{BB962C8B-B14F-4D97-AF65-F5344CB8AC3E}">
        <p14:creationId xmlns:p14="http://schemas.microsoft.com/office/powerpoint/2010/main" val="1788677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the Spanish American war</a:t>
            </a:r>
            <a:endParaRPr lang="en-US" dirty="0"/>
          </a:p>
        </p:txBody>
      </p:sp>
      <p:sp>
        <p:nvSpPr>
          <p:cNvPr id="3" name="Content Placeholder 2"/>
          <p:cNvSpPr>
            <a:spLocks noGrp="1"/>
          </p:cNvSpPr>
          <p:nvPr>
            <p:ph idx="1"/>
          </p:nvPr>
        </p:nvSpPr>
        <p:spPr>
          <a:xfrm>
            <a:off x="304800" y="1554163"/>
            <a:ext cx="8686800" cy="1341438"/>
          </a:xfrm>
        </p:spPr>
        <p:txBody>
          <a:bodyPr>
            <a:normAutofit/>
          </a:bodyPr>
          <a:lstStyle/>
          <a:p>
            <a:r>
              <a:rPr lang="en-US" b="1" dirty="0">
                <a:effectLst>
                  <a:outerShdw blurRad="38100" dist="38100" dir="2700000" algn="tl">
                    <a:srgbClr val="000000">
                      <a:alpha val="43137"/>
                    </a:srgbClr>
                  </a:outerShdw>
                </a:effectLst>
              </a:rPr>
              <a:t>2.  American support of </a:t>
            </a:r>
            <a:r>
              <a:rPr lang="en-US" b="1" dirty="0" smtClean="0">
                <a:effectLst>
                  <a:outerShdw blurRad="38100" dist="38100" dir="2700000" algn="tl">
                    <a:srgbClr val="000000">
                      <a:alpha val="43137"/>
                    </a:srgbClr>
                  </a:outerShdw>
                </a:effectLst>
              </a:rPr>
              <a:t>Cuban REBELS to gain INDEPENDENCE from </a:t>
            </a:r>
            <a:r>
              <a:rPr lang="en-US" b="1" dirty="0">
                <a:effectLst>
                  <a:outerShdw blurRad="38100" dist="38100" dir="2700000" algn="tl">
                    <a:srgbClr val="000000">
                      <a:alpha val="43137"/>
                    </a:srgbClr>
                  </a:outerShdw>
                </a:effectLst>
              </a:rPr>
              <a:t>Spain</a:t>
            </a:r>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667000"/>
            <a:ext cx="6324600" cy="3928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1664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477000"/>
          </a:xfrm>
        </p:spPr>
        <p:txBody>
          <a:bodyPr>
            <a:noAutofit/>
          </a:bodyPr>
          <a:lstStyle/>
          <a:p>
            <a:r>
              <a:rPr lang="en-US" sz="3600" b="1" dirty="0"/>
              <a:t>"The explosion put out the street lights and blew down the telephone and telegraph wires throughout the </a:t>
            </a:r>
            <a:r>
              <a:rPr lang="en-US" sz="3600" b="1" dirty="0" err="1"/>
              <a:t>city</a:t>
            </a:r>
            <a:r>
              <a:rPr lang="en-US" sz="3600" b="1" dirty="0" err="1" smtClean="0"/>
              <a:t>.“</a:t>
            </a:r>
            <a:r>
              <a:rPr lang="en-US" sz="3600" b="1" dirty="0" err="1"/>
              <a:t>Now</a:t>
            </a:r>
            <a:r>
              <a:rPr lang="en-US" sz="3600" b="1" dirty="0"/>
              <a:t> it seemed the extraordinary public reaction to the sinking of the </a:t>
            </a:r>
            <a:r>
              <a:rPr lang="en-US" sz="3600" b="1" i="1" dirty="0"/>
              <a:t>Maine</a:t>
            </a:r>
            <a:r>
              <a:rPr lang="en-US" sz="3600" b="1" dirty="0"/>
              <a:t> was forcing the president to consider making new demands of the Spanish government. Historian David Trask says that no one in the Administration would have entertained the possibility of war, had it not been for the ungovernable uproar throughout the country that followed the destruction of the </a:t>
            </a:r>
            <a:r>
              <a:rPr lang="en-US" sz="3600" b="1" i="1" dirty="0"/>
              <a:t>Maine</a:t>
            </a:r>
            <a:r>
              <a:rPr lang="en-US" sz="3600" b="1" dirty="0"/>
              <a:t>.</a:t>
            </a:r>
          </a:p>
        </p:txBody>
      </p:sp>
    </p:spTree>
    <p:extLst>
      <p:ext uri="{BB962C8B-B14F-4D97-AF65-F5344CB8AC3E}">
        <p14:creationId xmlns:p14="http://schemas.microsoft.com/office/powerpoint/2010/main" val="3132873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838200"/>
          </a:xfrm>
        </p:spPr>
        <p:txBody>
          <a:bodyPr/>
          <a:lstStyle/>
          <a:p>
            <a:r>
              <a:rPr lang="en-US" dirty="0" smtClean="0"/>
              <a:t>Causes of the Spanish American war</a:t>
            </a:r>
            <a:endParaRPr lang="en-US" dirty="0"/>
          </a:p>
        </p:txBody>
      </p:sp>
      <p:sp>
        <p:nvSpPr>
          <p:cNvPr id="3" name="Content Placeholder 2"/>
          <p:cNvSpPr>
            <a:spLocks noGrp="1"/>
          </p:cNvSpPr>
          <p:nvPr>
            <p:ph idx="1"/>
          </p:nvPr>
        </p:nvSpPr>
        <p:spPr>
          <a:xfrm>
            <a:off x="0" y="990600"/>
            <a:ext cx="8991600" cy="4525963"/>
          </a:xfrm>
        </p:spPr>
        <p:txBody>
          <a:bodyPr>
            <a:normAutofit/>
          </a:bodyPr>
          <a:lstStyle/>
          <a:p>
            <a:r>
              <a:rPr lang="en-US" sz="3800" b="1" dirty="0" smtClean="0">
                <a:effectLst>
                  <a:outerShdw blurRad="38100" dist="38100" dir="2700000" algn="tl">
                    <a:srgbClr val="000000">
                      <a:alpha val="43137"/>
                    </a:srgbClr>
                  </a:outerShdw>
                </a:effectLst>
              </a:rPr>
              <a:t>3</a:t>
            </a:r>
            <a:r>
              <a:rPr lang="en-US" sz="3800" b="1" dirty="0">
                <a:effectLst>
                  <a:outerShdw blurRad="38100" dist="38100" dir="2700000" algn="tl">
                    <a:srgbClr val="000000">
                      <a:alpha val="43137"/>
                    </a:srgbClr>
                  </a:outerShdw>
                </a:effectLst>
              </a:rPr>
              <a:t>.  Rising tensions as a result of sinking </a:t>
            </a:r>
            <a:r>
              <a:rPr lang="en-US" sz="3800" b="1" dirty="0" smtClean="0">
                <a:effectLst>
                  <a:outerShdw blurRad="38100" dist="38100" dir="2700000" algn="tl">
                    <a:srgbClr val="000000">
                      <a:alpha val="43137"/>
                    </a:srgbClr>
                  </a:outerShdw>
                </a:effectLst>
              </a:rPr>
              <a:t>the U.S.S. MAINE in </a:t>
            </a:r>
            <a:r>
              <a:rPr lang="en-US" sz="3800" b="1" dirty="0">
                <a:effectLst>
                  <a:outerShdw blurRad="38100" dist="38100" dir="2700000" algn="tl">
                    <a:srgbClr val="000000">
                      <a:alpha val="43137"/>
                    </a:srgbClr>
                  </a:outerShdw>
                </a:effectLst>
              </a:rPr>
              <a:t>Havana </a:t>
            </a:r>
            <a:r>
              <a:rPr lang="en-US" sz="3800" b="1" dirty="0" smtClean="0">
                <a:effectLst>
                  <a:outerShdw blurRad="38100" dist="38100" dir="2700000" algn="tl">
                    <a:srgbClr val="000000">
                      <a:alpha val="43137"/>
                    </a:srgbClr>
                  </a:outerShdw>
                </a:effectLst>
              </a:rPr>
              <a:t>Harbor.</a:t>
            </a:r>
            <a:endParaRPr lang="en-US" sz="3800" b="1" dirty="0">
              <a:effectLst>
                <a:outerShdw blurRad="38100" dist="38100" dir="2700000" algn="tl">
                  <a:srgbClr val="000000">
                    <a:alpha val="43137"/>
                  </a:srgbClr>
                </a:outerShdw>
              </a:effectLst>
            </a:endParaRPr>
          </a:p>
          <a:p>
            <a:pPr marL="0" indent="0">
              <a:buNone/>
            </a:pPr>
            <a:r>
              <a:rPr lang="en-US" dirty="0"/>
              <a:t> </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83823"/>
            <a:ext cx="7075487"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9961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1771"/>
            <a:ext cx="8686800" cy="838200"/>
          </a:xfrm>
        </p:spPr>
        <p:txBody>
          <a:bodyPr/>
          <a:lstStyle/>
          <a:p>
            <a:r>
              <a:rPr lang="en-US" dirty="0" smtClean="0"/>
              <a:t>Causes of the Spanish American war</a:t>
            </a:r>
            <a:endParaRPr lang="en-US" dirty="0"/>
          </a:p>
        </p:txBody>
      </p:sp>
      <p:sp>
        <p:nvSpPr>
          <p:cNvPr id="3" name="Content Placeholder 2"/>
          <p:cNvSpPr>
            <a:spLocks noGrp="1"/>
          </p:cNvSpPr>
          <p:nvPr>
            <p:ph idx="1"/>
          </p:nvPr>
        </p:nvSpPr>
        <p:spPr>
          <a:xfrm>
            <a:off x="0" y="1219200"/>
            <a:ext cx="8991600" cy="1524000"/>
          </a:xfrm>
        </p:spPr>
        <p:txBody>
          <a:bodyPr>
            <a:noAutofit/>
          </a:bodyPr>
          <a:lstStyle/>
          <a:p>
            <a:r>
              <a:rPr lang="en-US" sz="4400" b="1" dirty="0" smtClean="0"/>
              <a:t>4</a:t>
            </a:r>
            <a:r>
              <a:rPr lang="en-US" sz="4400" b="1" dirty="0"/>
              <a:t>. </a:t>
            </a:r>
            <a:r>
              <a:rPr lang="en-US" sz="4400" b="1" dirty="0" smtClean="0"/>
              <a:t>YELLOW JOURNALISM exaggerated news reports </a:t>
            </a:r>
            <a:r>
              <a:rPr lang="en-US" sz="4400" b="1" dirty="0"/>
              <a:t>of events</a:t>
            </a:r>
          </a:p>
          <a:p>
            <a:endParaRPr lang="en-US" sz="4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19375"/>
            <a:ext cx="8077200"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12535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30833</TotalTime>
  <Words>740</Words>
  <Application>Microsoft Office PowerPoint</Application>
  <PresentationFormat>On-screen Show (4:3)</PresentationFormat>
  <Paragraphs>62</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Franklin Gothic Book</vt:lpstr>
      <vt:lpstr>Franklin Gothic Medium</vt:lpstr>
      <vt:lpstr>Wingdings 2</vt:lpstr>
      <vt:lpstr>Trek</vt:lpstr>
      <vt:lpstr>DO NOW</vt:lpstr>
      <vt:lpstr>Map</vt:lpstr>
      <vt:lpstr>PowerPoint Presentation</vt:lpstr>
      <vt:lpstr>Causes of the Spanish American war</vt:lpstr>
      <vt:lpstr>PowerPoint Presentation</vt:lpstr>
      <vt:lpstr>Causes of the Spanish American war</vt:lpstr>
      <vt:lpstr>PowerPoint Presentation</vt:lpstr>
      <vt:lpstr>Causes of the Spanish American war</vt:lpstr>
      <vt:lpstr>Causes of the Spanish American war</vt:lpstr>
      <vt:lpstr>Yellow Journalism</vt:lpstr>
      <vt:lpstr>PowerPoint Presentation</vt:lpstr>
      <vt:lpstr>Results of the Spanish American war</vt:lpstr>
      <vt:lpstr>Results of the Spanish American war</vt:lpstr>
      <vt:lpstr>Results of the Spanish American war</vt:lpstr>
      <vt:lpstr>Economic interests and public opinion often influence United States involvement in international affairs.</vt:lpstr>
      <vt:lpstr>PowerPoint Presentation</vt:lpstr>
      <vt:lpstr>PowerPoint Presentation</vt:lpstr>
      <vt:lpstr>PowerPoint Presentation</vt:lpstr>
      <vt:lpstr>Roosevelt Corollary</vt:lpstr>
      <vt:lpstr>Roosevelt Corollary</vt:lpstr>
      <vt:lpstr>BIG STICK DIPLOMACY</vt:lpstr>
      <vt:lpstr>“Speak softly and carry a big stick, and you will go far.” – Theodore Roosevelt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 Page 40</dc:title>
  <dc:creator>Windows User</dc:creator>
  <cp:lastModifiedBy>Gordon T. Reardon, Jr (gtreardon)</cp:lastModifiedBy>
  <cp:revision>55</cp:revision>
  <dcterms:created xsi:type="dcterms:W3CDTF">2011-11-28T18:23:07Z</dcterms:created>
  <dcterms:modified xsi:type="dcterms:W3CDTF">2018-01-10T14:17:15Z</dcterms:modified>
</cp:coreProperties>
</file>