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2"/>
  </p:sldMasterIdLst>
  <p:handoutMasterIdLst>
    <p:handoutMasterId r:id="rId29"/>
  </p:handoutMasterIdLst>
  <p:sldIdLst>
    <p:sldId id="344" r:id="rId3"/>
    <p:sldId id="302" r:id="rId4"/>
    <p:sldId id="356" r:id="rId5"/>
    <p:sldId id="274" r:id="rId6"/>
    <p:sldId id="271" r:id="rId7"/>
    <p:sldId id="352" r:id="rId8"/>
    <p:sldId id="275" r:id="rId9"/>
    <p:sldId id="306" r:id="rId10"/>
    <p:sldId id="305" r:id="rId11"/>
    <p:sldId id="331" r:id="rId12"/>
    <p:sldId id="333" r:id="rId13"/>
    <p:sldId id="318" r:id="rId14"/>
    <p:sldId id="323" r:id="rId15"/>
    <p:sldId id="320" r:id="rId16"/>
    <p:sldId id="322" r:id="rId17"/>
    <p:sldId id="325" r:id="rId18"/>
    <p:sldId id="329" r:id="rId19"/>
    <p:sldId id="324" r:id="rId20"/>
    <p:sldId id="326" r:id="rId21"/>
    <p:sldId id="321" r:id="rId22"/>
    <p:sldId id="332" r:id="rId23"/>
    <p:sldId id="319" r:id="rId24"/>
    <p:sldId id="345" r:id="rId25"/>
    <p:sldId id="327" r:id="rId26"/>
    <p:sldId id="338" r:id="rId27"/>
    <p:sldId id="285" r:id="rId28"/>
  </p:sldIdLst>
  <p:sldSz cx="9144000" cy="6858000" type="screen4x3"/>
  <p:notesSz cx="7112000" cy="939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p:cViewPr varScale="1">
        <p:scale>
          <a:sx n="74" d="100"/>
          <a:sy n="74" d="100"/>
        </p:scale>
        <p:origin x="66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81338"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9075" y="0"/>
            <a:ext cx="3081338" cy="469900"/>
          </a:xfrm>
          <a:prstGeom prst="rect">
            <a:avLst/>
          </a:prstGeom>
        </p:spPr>
        <p:txBody>
          <a:bodyPr vert="horz" lIns="91440" tIns="45720" rIns="91440" bIns="45720" rtlCol="0"/>
          <a:lstStyle>
            <a:lvl1pPr algn="r">
              <a:defRPr sz="1200"/>
            </a:lvl1pPr>
          </a:lstStyle>
          <a:p>
            <a:fld id="{D01DA19B-0C7F-4899-A1B4-3422366A62D3}" type="datetimeFigureOut">
              <a:rPr lang="en-US" smtClean="0"/>
              <a:t>1/26/2018</a:t>
            </a:fld>
            <a:endParaRPr lang="en-US"/>
          </a:p>
        </p:txBody>
      </p:sp>
      <p:sp>
        <p:nvSpPr>
          <p:cNvPr id="4" name="Footer Placeholder 3"/>
          <p:cNvSpPr>
            <a:spLocks noGrp="1"/>
          </p:cNvSpPr>
          <p:nvPr>
            <p:ph type="ftr" sz="quarter" idx="2"/>
          </p:nvPr>
        </p:nvSpPr>
        <p:spPr>
          <a:xfrm>
            <a:off x="0" y="8926513"/>
            <a:ext cx="3081338"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9075" y="8926513"/>
            <a:ext cx="3081338" cy="469900"/>
          </a:xfrm>
          <a:prstGeom prst="rect">
            <a:avLst/>
          </a:prstGeom>
        </p:spPr>
        <p:txBody>
          <a:bodyPr vert="horz" lIns="91440" tIns="45720" rIns="91440" bIns="45720" rtlCol="0" anchor="b"/>
          <a:lstStyle>
            <a:lvl1pPr algn="r">
              <a:defRPr sz="1200"/>
            </a:lvl1pPr>
          </a:lstStyle>
          <a:p>
            <a:fld id="{61C61B4E-5C0F-42EA-9BCC-141FD1FE39C3}" type="slidenum">
              <a:rPr lang="en-US" smtClean="0"/>
              <a:t>‹#›</a:t>
            </a:fld>
            <a:endParaRPr lang="en-US"/>
          </a:p>
        </p:txBody>
      </p:sp>
    </p:spTree>
    <p:extLst>
      <p:ext uri="{BB962C8B-B14F-4D97-AF65-F5344CB8AC3E}">
        <p14:creationId xmlns:p14="http://schemas.microsoft.com/office/powerpoint/2010/main" val="33221445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F1FAEE9A-5402-4C8C-9814-186DC2BD87A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6850C-55CF-46F1-BEE6-6447FA3FD3FA}"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EE9A-5402-4C8C-9814-186DC2BD87A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6850C-55CF-46F1-BEE6-6447FA3FD3F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FAEE9A-5402-4C8C-9814-186DC2BD87A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6850C-55CF-46F1-BEE6-6447FA3FD3F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F1FAEE9A-5402-4C8C-9814-186DC2BD87A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6850C-55CF-46F1-BEE6-6447FA3FD3FA}" type="slidenum">
              <a:rPr lang="en-US" smtClean="0"/>
              <a:t>‹#›</a:t>
            </a:fld>
            <a:endParaRPr lang="en-US"/>
          </a:p>
        </p:txBody>
      </p:sp>
      <p:sp>
        <p:nvSpPr>
          <p:cNvPr id="8" name="Content Placeholder 7"/>
          <p:cNvSpPr>
            <a:spLocks noGrp="1"/>
          </p:cNvSpPr>
          <p:nvPr>
            <p:ph sz="quarter" idx="13"/>
          </p:nvPr>
        </p:nvSpPr>
        <p:spPr>
          <a:xfrm>
            <a:off x="609600" y="1600200"/>
            <a:ext cx="792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FAEE9A-5402-4C8C-9814-186DC2BD87A5}" type="datetimeFigureOut">
              <a:rPr lang="en-US" smtClean="0"/>
              <a:t>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46850C-55CF-46F1-BEE6-6447FA3FD3F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F1FAEE9A-5402-4C8C-9814-186DC2BD87A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6850C-55CF-46F1-BEE6-6447FA3FD3F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1FAEE9A-5402-4C8C-9814-186DC2BD87A5}" type="datetimeFigureOut">
              <a:rPr lang="en-US" smtClean="0"/>
              <a:t>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46850C-55CF-46F1-BEE6-6447FA3FD3F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FAEE9A-5402-4C8C-9814-186DC2BD87A5}" type="datetimeFigureOut">
              <a:rPr lang="en-US" smtClean="0"/>
              <a:t>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46850C-55CF-46F1-BEE6-6447FA3FD3F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FAEE9A-5402-4C8C-9814-186DC2BD87A5}" type="datetimeFigureOut">
              <a:rPr lang="en-US" smtClean="0"/>
              <a:t>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46850C-55CF-46F1-BEE6-6447FA3FD3F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EE9A-5402-4C8C-9814-186DC2BD87A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6850C-55CF-46F1-BEE6-6447FA3FD3F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FAEE9A-5402-4C8C-9814-186DC2BD87A5}" type="datetimeFigureOut">
              <a:rPr lang="en-US" smtClean="0"/>
              <a:t>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46850C-55CF-46F1-BEE6-6447FA3FD3F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F1FAEE9A-5402-4C8C-9814-186DC2BD87A5}" type="datetimeFigureOut">
              <a:rPr lang="en-US" smtClean="0"/>
              <a:t>1/26/2018</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5846850C-55CF-46F1-BEE6-6447FA3FD3F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0374" y="685800"/>
            <a:ext cx="8987051" cy="6400800"/>
          </a:xfrm>
        </p:spPr>
        <p:txBody>
          <a:bodyPr>
            <a:noAutofit/>
          </a:bodyPr>
          <a:lstStyle/>
          <a:p>
            <a:pPr algn="l"/>
            <a:endParaRPr lang="en-US" sz="800" b="1" dirty="0" smtClean="0">
              <a:effectLst>
                <a:outerShdw blurRad="38100" dist="38100" dir="2700000" algn="tl">
                  <a:srgbClr val="000000">
                    <a:alpha val="43137"/>
                  </a:srgbClr>
                </a:outerShdw>
              </a:effectLst>
            </a:endParaRPr>
          </a:p>
          <a:p>
            <a:pPr marL="342900" indent="-342900" algn="l">
              <a:buAutoNum type="arabicPeriod"/>
            </a:pPr>
            <a:r>
              <a:rPr lang="en-US" sz="3200" b="1" dirty="0" smtClean="0">
                <a:effectLst>
                  <a:outerShdw blurRad="38100" dist="38100" dir="2700000" algn="tl">
                    <a:srgbClr val="000000">
                      <a:alpha val="43137"/>
                    </a:srgbClr>
                  </a:outerShdw>
                </a:effectLst>
              </a:rPr>
              <a:t>What event ignited WW I?</a:t>
            </a:r>
          </a:p>
          <a:p>
            <a:pPr algn="l"/>
            <a:r>
              <a:rPr lang="en-US" sz="2400" b="1" dirty="0" smtClean="0">
                <a:solidFill>
                  <a:schemeClr val="tx1">
                    <a:lumMod val="85000"/>
                  </a:schemeClr>
                </a:solidFill>
                <a:effectLst>
                  <a:outerShdw blurRad="38100" dist="38100" dir="2700000" algn="tl">
                    <a:srgbClr val="000000">
                      <a:alpha val="43137"/>
                    </a:srgbClr>
                  </a:outerShdw>
                </a:effectLst>
              </a:rPr>
              <a:t>The </a:t>
            </a:r>
            <a:r>
              <a:rPr lang="en-US" sz="2400" b="1" dirty="0">
                <a:solidFill>
                  <a:schemeClr val="tx1">
                    <a:lumMod val="85000"/>
                  </a:schemeClr>
                </a:solidFill>
                <a:effectLst>
                  <a:outerShdw blurRad="38100" dist="38100" dir="2700000" algn="tl">
                    <a:srgbClr val="000000">
                      <a:alpha val="43137"/>
                    </a:srgbClr>
                  </a:outerShdw>
                </a:effectLst>
              </a:rPr>
              <a:t>assassination of Archduke Franz Ferdinand.</a:t>
            </a:r>
          </a:p>
          <a:p>
            <a:pPr algn="l"/>
            <a:r>
              <a:rPr lang="en-US" sz="3200" b="1" dirty="0" smtClean="0">
                <a:effectLst>
                  <a:outerShdw blurRad="38100" dist="38100" dir="2700000" algn="tl">
                    <a:srgbClr val="000000">
                      <a:alpha val="43137"/>
                    </a:srgbClr>
                  </a:outerShdw>
                </a:effectLst>
              </a:rPr>
              <a:t>2. This led which country to declare war on which country?</a:t>
            </a:r>
          </a:p>
          <a:p>
            <a:pPr algn="l"/>
            <a:r>
              <a:rPr lang="en-US" sz="2400" b="1" dirty="0" smtClean="0">
                <a:solidFill>
                  <a:schemeClr val="tx1"/>
                </a:solidFill>
                <a:effectLst>
                  <a:outerShdw blurRad="38100" dist="38100" dir="2700000" algn="tl">
                    <a:srgbClr val="000000">
                      <a:alpha val="43137"/>
                    </a:srgbClr>
                  </a:outerShdw>
                </a:effectLst>
              </a:rPr>
              <a:t>Austria-Hungary declared war on Serbia.</a:t>
            </a:r>
          </a:p>
          <a:p>
            <a:pPr algn="l"/>
            <a:r>
              <a:rPr lang="en-US" sz="3200" b="1" dirty="0" smtClean="0">
                <a:effectLst>
                  <a:outerShdw blurRad="38100" dist="38100" dir="2700000" algn="tl">
                    <a:srgbClr val="000000">
                      <a:alpha val="43137"/>
                    </a:srgbClr>
                  </a:outerShdw>
                </a:effectLst>
              </a:rPr>
              <a:t>3.  Which countries made up the Allies?</a:t>
            </a:r>
          </a:p>
          <a:p>
            <a:pPr algn="l"/>
            <a:r>
              <a:rPr lang="en-US" sz="2400" b="1" dirty="0" smtClean="0">
                <a:solidFill>
                  <a:schemeClr val="tx1"/>
                </a:solidFill>
                <a:effectLst>
                  <a:outerShdw blurRad="38100" dist="38100" dir="2700000" algn="tl">
                    <a:srgbClr val="000000">
                      <a:alpha val="43137"/>
                    </a:srgbClr>
                  </a:outerShdw>
                </a:effectLst>
              </a:rPr>
              <a:t>Serbia, Russia, France, England, Belgium, and the U.S.</a:t>
            </a:r>
            <a:endParaRPr lang="en-US" sz="2400" b="1" dirty="0">
              <a:solidFill>
                <a:schemeClr val="tx1"/>
              </a:solidFill>
              <a:effectLst>
                <a:outerShdw blurRad="38100" dist="38100" dir="2700000" algn="tl">
                  <a:srgbClr val="000000">
                    <a:alpha val="43137"/>
                  </a:srgbClr>
                </a:outerShdw>
              </a:effectLst>
            </a:endParaRPr>
          </a:p>
          <a:p>
            <a:pPr marL="514350" indent="-514350" algn="l">
              <a:buAutoNum type="arabicPeriod" startAt="4"/>
            </a:pPr>
            <a:r>
              <a:rPr lang="en-US" sz="3200" b="1" dirty="0" smtClean="0">
                <a:effectLst>
                  <a:outerShdw blurRad="38100" dist="38100" dir="2700000" algn="tl">
                    <a:srgbClr val="000000">
                      <a:alpha val="43137"/>
                    </a:srgbClr>
                  </a:outerShdw>
                </a:effectLst>
              </a:rPr>
              <a:t>Which countries made up the Central Powers?</a:t>
            </a:r>
          </a:p>
          <a:p>
            <a:pPr algn="l"/>
            <a:r>
              <a:rPr lang="en-US" sz="2400" b="1" dirty="0" smtClean="0">
                <a:solidFill>
                  <a:schemeClr val="tx1"/>
                </a:solidFill>
                <a:effectLst>
                  <a:outerShdw blurRad="38100" dist="38100" dir="2700000" algn="tl">
                    <a:srgbClr val="000000">
                      <a:alpha val="43137"/>
                    </a:srgbClr>
                  </a:outerShdw>
                </a:effectLst>
              </a:rPr>
              <a:t>Austria Hungary, Germany, Bulgaria, and the Ottoman Empire</a:t>
            </a:r>
          </a:p>
        </p:txBody>
      </p:sp>
      <p:sp>
        <p:nvSpPr>
          <p:cNvPr id="2" name="Title 1"/>
          <p:cNvSpPr>
            <a:spLocks noGrp="1"/>
          </p:cNvSpPr>
          <p:nvPr>
            <p:ph type="ctrTitle"/>
          </p:nvPr>
        </p:nvSpPr>
        <p:spPr>
          <a:xfrm>
            <a:off x="152400" y="37531"/>
            <a:ext cx="8763000" cy="914400"/>
          </a:xfrm>
        </p:spPr>
        <p:txBody>
          <a:bodyPr/>
          <a:lstStyle/>
          <a:p>
            <a:r>
              <a:rPr lang="en-US" sz="6000" b="1" u="sng" dirty="0" smtClean="0">
                <a:solidFill>
                  <a:schemeClr val="tx1">
                    <a:lumMod val="85000"/>
                  </a:schemeClr>
                </a:solidFill>
                <a:effectLst>
                  <a:outerShdw blurRad="38100" dist="38100" dir="2700000" algn="tl">
                    <a:srgbClr val="000000">
                      <a:alpha val="43137"/>
                    </a:srgbClr>
                  </a:outerShdw>
                </a:effectLst>
              </a:rPr>
              <a:t>Do NOW</a:t>
            </a:r>
            <a:endParaRPr lang="en-US" sz="6000" b="1" u="sng" dirty="0">
              <a:solidFill>
                <a:schemeClr val="tx1">
                  <a:lumMod val="8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84072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fade">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8" end="8"/>
                                            </p:txEl>
                                          </p:spTgt>
                                        </p:tgtEl>
                                        <p:attrNameLst>
                                          <p:attrName>style.visibility</p:attrName>
                                        </p:attrNameLst>
                                      </p:cBhvr>
                                      <p:to>
                                        <p:strVal val="visible"/>
                                      </p:to>
                                    </p:set>
                                    <p:animEffect transition="in" filter="fade">
                                      <p:cBhvr>
                                        <p:cTn id="2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057400"/>
            <a:ext cx="8763000" cy="175432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smtClean="0">
                <a:ln/>
                <a:solidFill>
                  <a:srgbClr val="FFC000"/>
                </a:solidFill>
                <a:effectLst/>
              </a:rPr>
              <a:t>Warfare saw many changes in WW I Due to New Technologies</a:t>
            </a:r>
            <a:endParaRPr lang="en-US" sz="5400" b="1" cap="none" spc="0" dirty="0">
              <a:ln/>
              <a:solidFill>
                <a:srgbClr val="FFC000"/>
              </a:solidFill>
              <a:effectLst/>
            </a:endParaRPr>
          </a:p>
        </p:txBody>
      </p:sp>
    </p:spTree>
    <p:extLst>
      <p:ext uri="{BB962C8B-B14F-4D97-AF65-F5344CB8AC3E}">
        <p14:creationId xmlns:p14="http://schemas.microsoft.com/office/powerpoint/2010/main" val="14301001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3124" t="6949" r="37500" b="23052"/>
          <a:stretch/>
        </p:blipFill>
        <p:spPr>
          <a:xfrm>
            <a:off x="0" y="533400"/>
            <a:ext cx="9144000" cy="5760076"/>
          </a:xfrm>
          <a:prstGeom prst="rect">
            <a:avLst/>
          </a:prstGeom>
        </p:spPr>
      </p:pic>
      <p:sp>
        <p:nvSpPr>
          <p:cNvPr id="3" name="Oval 2"/>
          <p:cNvSpPr/>
          <p:nvPr/>
        </p:nvSpPr>
        <p:spPr>
          <a:xfrm>
            <a:off x="6248400" y="1066800"/>
            <a:ext cx="1828800" cy="54864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866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 y="23611"/>
            <a:ext cx="9144000" cy="5911059"/>
          </a:xfrm>
          <a:prstGeom prst="rect">
            <a:avLst/>
          </a:prstGeom>
        </p:spPr>
      </p:pic>
      <p:sp>
        <p:nvSpPr>
          <p:cNvPr id="3" name="Rectangle 2"/>
          <p:cNvSpPr/>
          <p:nvPr/>
        </p:nvSpPr>
        <p:spPr>
          <a:xfrm>
            <a:off x="0" y="5934670"/>
            <a:ext cx="9134341" cy="923330"/>
          </a:xfrm>
          <a:prstGeom prst="rect">
            <a:avLst/>
          </a:prstGeom>
        </p:spPr>
        <p:txBody>
          <a:bodyPr wrap="square">
            <a:spAutoFit/>
          </a:bodyPr>
          <a:lstStyle/>
          <a:p>
            <a:r>
              <a:rPr lang="en-US" dirty="0">
                <a:solidFill>
                  <a:srgbClr val="FFC000"/>
                </a:solidFill>
                <a:latin typeface="HelveticaNeue Condensed"/>
              </a:rPr>
              <a:t>The 37-mm gun section of the 2nd Division is seen in combat against German forces in an undated World War One photo. </a:t>
            </a:r>
            <a:r>
              <a:rPr lang="en-US" dirty="0">
                <a:solidFill>
                  <a:srgbClr val="FF0000"/>
                </a:solidFill>
                <a:latin typeface="HelveticaNeue Condensed"/>
              </a:rPr>
              <a:t>Machine guns </a:t>
            </a:r>
            <a:r>
              <a:rPr lang="en-US" dirty="0">
                <a:solidFill>
                  <a:srgbClr val="FFC000"/>
                </a:solidFill>
                <a:latin typeface="HelveticaNeue Condensed"/>
              </a:rPr>
              <a:t>were regularly employed for the first time, forever altering </a:t>
            </a:r>
            <a:r>
              <a:rPr lang="en-US" dirty="0" smtClean="0">
                <a:solidFill>
                  <a:srgbClr val="FFC000"/>
                </a:solidFill>
                <a:latin typeface="HelveticaNeue Condensed"/>
              </a:rPr>
              <a:t>the battlefield.  </a:t>
            </a:r>
            <a:r>
              <a:rPr lang="en-US" i="1" dirty="0" smtClean="0">
                <a:solidFill>
                  <a:srgbClr val="FFC000"/>
                </a:solidFill>
                <a:latin typeface="HelveticaNeue"/>
              </a:rPr>
              <a:t>Reuters</a:t>
            </a:r>
            <a:endParaRPr lang="en-US" dirty="0">
              <a:solidFill>
                <a:srgbClr val="FFC000"/>
              </a:solidFill>
            </a:endParaRPr>
          </a:p>
        </p:txBody>
      </p:sp>
    </p:spTree>
    <p:extLst>
      <p:ext uri="{BB962C8B-B14F-4D97-AF65-F5344CB8AC3E}">
        <p14:creationId xmlns:p14="http://schemas.microsoft.com/office/powerpoint/2010/main" val="2242042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245"/>
            <a:ext cx="9144000" cy="5925355"/>
          </a:xfrm>
          <a:prstGeom prst="rect">
            <a:avLst/>
          </a:prstGeom>
        </p:spPr>
      </p:pic>
      <p:sp>
        <p:nvSpPr>
          <p:cNvPr id="3" name="Rectangle 2"/>
          <p:cNvSpPr/>
          <p:nvPr/>
        </p:nvSpPr>
        <p:spPr>
          <a:xfrm>
            <a:off x="-22538" y="5943600"/>
            <a:ext cx="9144000" cy="1200329"/>
          </a:xfrm>
          <a:prstGeom prst="rect">
            <a:avLst/>
          </a:prstGeom>
        </p:spPr>
        <p:txBody>
          <a:bodyPr wrap="square">
            <a:spAutoFit/>
          </a:bodyPr>
          <a:lstStyle/>
          <a:p>
            <a:r>
              <a:rPr lang="en-US" dirty="0">
                <a:solidFill>
                  <a:srgbClr val="FFC000"/>
                </a:solidFill>
              </a:rPr>
              <a:t>US artillerymen fire a 75mm gun toward </a:t>
            </a:r>
            <a:r>
              <a:rPr lang="en-US" dirty="0" err="1">
                <a:solidFill>
                  <a:srgbClr val="FFC000"/>
                </a:solidFill>
              </a:rPr>
              <a:t>Montsec</a:t>
            </a:r>
            <a:r>
              <a:rPr lang="en-US" dirty="0">
                <a:solidFill>
                  <a:srgbClr val="FFC000"/>
                </a:solidFill>
              </a:rPr>
              <a:t> from a position near Beaumont, France on September 12, 1918. World War One was the first major war where a majority of casualties were inflicted </a:t>
            </a:r>
            <a:r>
              <a:rPr lang="en-US" dirty="0" smtClean="0">
                <a:solidFill>
                  <a:srgbClr val="FFC000"/>
                </a:solidFill>
              </a:rPr>
              <a:t>by </a:t>
            </a:r>
            <a:r>
              <a:rPr lang="en-US" dirty="0" smtClean="0">
                <a:solidFill>
                  <a:srgbClr val="FF0000"/>
                </a:solidFill>
              </a:rPr>
              <a:t>long range artillery.  </a:t>
            </a:r>
            <a:r>
              <a:rPr lang="en-US" i="1" dirty="0" smtClean="0">
                <a:solidFill>
                  <a:srgbClr val="FFC000"/>
                </a:solidFill>
                <a:latin typeface="HelveticaNeue"/>
              </a:rPr>
              <a:t>Reuters</a:t>
            </a:r>
            <a:r>
              <a:rPr lang="en-US" dirty="0"/>
              <a:t/>
            </a:r>
            <a:br>
              <a:rPr lang="en-US" dirty="0"/>
            </a:br>
            <a:endParaRPr lang="en-US" dirty="0"/>
          </a:p>
        </p:txBody>
      </p:sp>
    </p:spTree>
    <p:extLst>
      <p:ext uri="{BB962C8B-B14F-4D97-AF65-F5344CB8AC3E}">
        <p14:creationId xmlns:p14="http://schemas.microsoft.com/office/powerpoint/2010/main" val="32892775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66"/>
            <a:ext cx="9144000" cy="6098583"/>
          </a:xfrm>
          <a:prstGeom prst="rect">
            <a:avLst/>
          </a:prstGeom>
        </p:spPr>
      </p:pic>
      <p:sp>
        <p:nvSpPr>
          <p:cNvPr id="3" name="Rectangle 2"/>
          <p:cNvSpPr/>
          <p:nvPr/>
        </p:nvSpPr>
        <p:spPr>
          <a:xfrm>
            <a:off x="0" y="6079362"/>
            <a:ext cx="9144000" cy="923330"/>
          </a:xfrm>
          <a:prstGeom prst="rect">
            <a:avLst/>
          </a:prstGeom>
        </p:spPr>
        <p:txBody>
          <a:bodyPr wrap="square">
            <a:spAutoFit/>
          </a:bodyPr>
          <a:lstStyle/>
          <a:p>
            <a:r>
              <a:rPr lang="en-US" dirty="0">
                <a:solidFill>
                  <a:srgbClr val="FFC000"/>
                </a:solidFill>
              </a:rPr>
              <a:t>French soldiers fire rifles and throw rocks in an attempt to dislodge German soldiers from hillside trenches. </a:t>
            </a:r>
            <a:r>
              <a:rPr lang="en-US" dirty="0">
                <a:solidFill>
                  <a:srgbClr val="FF0000"/>
                </a:solidFill>
              </a:rPr>
              <a:t>Steel helmets </a:t>
            </a:r>
            <a:r>
              <a:rPr lang="en-US" dirty="0">
                <a:solidFill>
                  <a:srgbClr val="FFC000"/>
                </a:solidFill>
              </a:rPr>
              <a:t>were used for the first time in World War One as protective headgear for </a:t>
            </a:r>
            <a:r>
              <a:rPr lang="en-US" dirty="0" smtClean="0">
                <a:solidFill>
                  <a:srgbClr val="FFC000"/>
                </a:solidFill>
              </a:rPr>
              <a:t>soldiers</a:t>
            </a:r>
            <a:r>
              <a:rPr lang="en-US" dirty="0">
                <a:solidFill>
                  <a:srgbClr val="FFC000"/>
                </a:solidFill>
              </a:rPr>
              <a:t>.</a:t>
            </a:r>
            <a:r>
              <a:rPr lang="en-US" dirty="0" smtClean="0">
                <a:solidFill>
                  <a:srgbClr val="FFC000"/>
                </a:solidFill>
              </a:rPr>
              <a:t>  </a:t>
            </a:r>
            <a:r>
              <a:rPr lang="en-US" i="1" dirty="0" smtClean="0">
                <a:solidFill>
                  <a:srgbClr val="FFC000"/>
                </a:solidFill>
                <a:latin typeface="HelveticaNeue"/>
              </a:rPr>
              <a:t>Getty</a:t>
            </a:r>
            <a:r>
              <a:rPr lang="en-US" dirty="0"/>
              <a:t/>
            </a:r>
            <a:br>
              <a:rPr lang="en-US" dirty="0"/>
            </a:br>
            <a:endParaRPr lang="en-US" dirty="0"/>
          </a:p>
        </p:txBody>
      </p:sp>
    </p:spTree>
    <p:extLst>
      <p:ext uri="{BB962C8B-B14F-4D97-AF65-F5344CB8AC3E}">
        <p14:creationId xmlns:p14="http://schemas.microsoft.com/office/powerpoint/2010/main" val="921915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99" y="0"/>
            <a:ext cx="9144000" cy="6858000"/>
          </a:xfrm>
          <a:prstGeom prst="rect">
            <a:avLst/>
          </a:prstGeom>
        </p:spPr>
      </p:pic>
    </p:spTree>
    <p:extLst>
      <p:ext uri="{BB962C8B-B14F-4D97-AF65-F5344CB8AC3E}">
        <p14:creationId xmlns:p14="http://schemas.microsoft.com/office/powerpoint/2010/main" val="3092644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657671"/>
          </a:xfrm>
          <a:prstGeom prst="rect">
            <a:avLst/>
          </a:prstGeom>
        </p:spPr>
      </p:pic>
      <p:sp>
        <p:nvSpPr>
          <p:cNvPr id="3" name="Rectangle 2"/>
          <p:cNvSpPr/>
          <p:nvPr/>
        </p:nvSpPr>
        <p:spPr>
          <a:xfrm>
            <a:off x="0" y="5657671"/>
            <a:ext cx="9144000" cy="1200329"/>
          </a:xfrm>
          <a:prstGeom prst="rect">
            <a:avLst/>
          </a:prstGeom>
        </p:spPr>
        <p:txBody>
          <a:bodyPr wrap="square">
            <a:spAutoFit/>
          </a:bodyPr>
          <a:lstStyle/>
          <a:p>
            <a:r>
              <a:rPr lang="en-US" dirty="0">
                <a:solidFill>
                  <a:srgbClr val="FFC000"/>
                </a:solidFill>
                <a:latin typeface="HelveticaNeue Condensed"/>
              </a:rPr>
              <a:t>Circa 1917: US soldiers demonstrate the different styles of </a:t>
            </a:r>
            <a:r>
              <a:rPr lang="en-US" dirty="0">
                <a:solidFill>
                  <a:srgbClr val="FF0000"/>
                </a:solidFill>
                <a:latin typeface="HelveticaNeue Condensed"/>
              </a:rPr>
              <a:t>gas masks </a:t>
            </a:r>
            <a:r>
              <a:rPr lang="en-US" dirty="0">
                <a:solidFill>
                  <a:srgbClr val="FFC000"/>
                </a:solidFill>
                <a:latin typeface="HelveticaNeue Condensed"/>
              </a:rPr>
              <a:t>used by Allied and German forces during the First World War. Chemical weapons in the form of deadly poison gases were used for the first time, leading quickly to the development of the first gas masks</a:t>
            </a:r>
            <a:r>
              <a:rPr lang="en-US" dirty="0" smtClean="0">
                <a:solidFill>
                  <a:srgbClr val="FFC000"/>
                </a:solidFill>
                <a:latin typeface="HelveticaNeue Condensed"/>
              </a:rPr>
              <a:t>.  </a:t>
            </a:r>
            <a:r>
              <a:rPr lang="en-US" i="1" dirty="0" smtClean="0">
                <a:solidFill>
                  <a:srgbClr val="FFC000"/>
                </a:solidFill>
                <a:latin typeface="HelveticaNeue"/>
              </a:rPr>
              <a:t>Getty</a:t>
            </a:r>
            <a:endParaRPr lang="en-US" dirty="0">
              <a:solidFill>
                <a:srgbClr val="FFC000"/>
              </a:solidFill>
            </a:endParaRPr>
          </a:p>
        </p:txBody>
      </p:sp>
    </p:spTree>
    <p:extLst>
      <p:ext uri="{BB962C8B-B14F-4D97-AF65-F5344CB8AC3E}">
        <p14:creationId xmlns:p14="http://schemas.microsoft.com/office/powerpoint/2010/main" val="580483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3" y="13952"/>
            <a:ext cx="9144000" cy="5920718"/>
          </a:xfrm>
          <a:prstGeom prst="rect">
            <a:avLst/>
          </a:prstGeom>
        </p:spPr>
      </p:pic>
      <p:sp>
        <p:nvSpPr>
          <p:cNvPr id="3" name="Rectangle 2"/>
          <p:cNvSpPr/>
          <p:nvPr/>
        </p:nvSpPr>
        <p:spPr>
          <a:xfrm>
            <a:off x="-7513" y="5934670"/>
            <a:ext cx="9144000" cy="923330"/>
          </a:xfrm>
          <a:prstGeom prst="rect">
            <a:avLst/>
          </a:prstGeom>
        </p:spPr>
        <p:txBody>
          <a:bodyPr wrap="square">
            <a:spAutoFit/>
          </a:bodyPr>
          <a:lstStyle/>
          <a:p>
            <a:pPr lvl="1"/>
            <a:r>
              <a:rPr lang="en-US" dirty="0">
                <a:solidFill>
                  <a:srgbClr val="FFC000"/>
                </a:solidFill>
                <a:latin typeface="HelveticaNeue Condensed"/>
              </a:rPr>
              <a:t>Circa 1917: Germans test the climbing powers of captured British </a:t>
            </a:r>
            <a:r>
              <a:rPr lang="en-US" dirty="0">
                <a:solidFill>
                  <a:srgbClr val="FF0000"/>
                </a:solidFill>
                <a:latin typeface="HelveticaNeue Condensed"/>
              </a:rPr>
              <a:t>tanks</a:t>
            </a:r>
            <a:r>
              <a:rPr lang="en-US" dirty="0">
                <a:solidFill>
                  <a:srgbClr val="FFC000"/>
                </a:solidFill>
                <a:latin typeface="HelveticaNeue Condensed"/>
              </a:rPr>
              <a:t>, redecorated in German </a:t>
            </a:r>
            <a:r>
              <a:rPr lang="en-US" dirty="0" smtClean="0">
                <a:solidFill>
                  <a:srgbClr val="FFC000"/>
                </a:solidFill>
                <a:latin typeface="HelveticaNeue Condensed"/>
              </a:rPr>
              <a:t>colors</a:t>
            </a:r>
            <a:r>
              <a:rPr lang="en-US" dirty="0">
                <a:solidFill>
                  <a:srgbClr val="FFC000"/>
                </a:solidFill>
                <a:latin typeface="HelveticaNeue Condensed"/>
              </a:rPr>
              <a:t>. Tanks were invented as a means of breaking the trench warfare stalemate</a:t>
            </a:r>
            <a:r>
              <a:rPr lang="en-US" dirty="0" smtClean="0">
                <a:solidFill>
                  <a:srgbClr val="FFC000"/>
                </a:solidFill>
                <a:latin typeface="HelveticaNeue Condensed"/>
              </a:rPr>
              <a:t>. </a:t>
            </a:r>
            <a:r>
              <a:rPr lang="en-US" i="1" dirty="0" smtClean="0">
                <a:solidFill>
                  <a:srgbClr val="FFC000"/>
                </a:solidFill>
                <a:latin typeface="HelveticaNeue"/>
              </a:rPr>
              <a:t>Getty</a:t>
            </a:r>
            <a:endParaRPr lang="en-US" dirty="0">
              <a:solidFill>
                <a:srgbClr val="FFC000"/>
              </a:solidFill>
            </a:endParaRPr>
          </a:p>
        </p:txBody>
      </p:sp>
    </p:spTree>
    <p:extLst>
      <p:ext uri="{BB962C8B-B14F-4D97-AF65-F5344CB8AC3E}">
        <p14:creationId xmlns:p14="http://schemas.microsoft.com/office/powerpoint/2010/main" val="22939604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732"/>
            <a:ext cx="9144000" cy="6098583"/>
          </a:xfrm>
          <a:prstGeom prst="rect">
            <a:avLst/>
          </a:prstGeom>
        </p:spPr>
      </p:pic>
      <p:sp>
        <p:nvSpPr>
          <p:cNvPr id="3" name="Rectangle 2"/>
          <p:cNvSpPr/>
          <p:nvPr/>
        </p:nvSpPr>
        <p:spPr>
          <a:xfrm>
            <a:off x="0" y="6109315"/>
            <a:ext cx="9144000" cy="923330"/>
          </a:xfrm>
          <a:prstGeom prst="rect">
            <a:avLst/>
          </a:prstGeom>
        </p:spPr>
        <p:txBody>
          <a:bodyPr wrap="square">
            <a:spAutoFit/>
          </a:bodyPr>
          <a:lstStyle/>
          <a:p>
            <a:r>
              <a:rPr lang="en-US" dirty="0">
                <a:solidFill>
                  <a:srgbClr val="FFC000"/>
                </a:solidFill>
              </a:rPr>
              <a:t>A group of German soldiers prepare to make contact using a field telephone. </a:t>
            </a:r>
            <a:r>
              <a:rPr lang="en-US" dirty="0">
                <a:solidFill>
                  <a:srgbClr val="FF0000"/>
                </a:solidFill>
              </a:rPr>
              <a:t>Wireless communications and field telephones</a:t>
            </a:r>
            <a:r>
              <a:rPr lang="en-US" dirty="0">
                <a:solidFill>
                  <a:srgbClr val="FFC000"/>
                </a:solidFill>
              </a:rPr>
              <a:t> were regularly used for the first time to coordinate </a:t>
            </a:r>
            <a:r>
              <a:rPr lang="en-US" dirty="0" smtClean="0">
                <a:solidFill>
                  <a:srgbClr val="FFC000"/>
                </a:solidFill>
              </a:rPr>
              <a:t>military movements. </a:t>
            </a:r>
            <a:r>
              <a:rPr lang="en-US" i="1" dirty="0" smtClean="0">
                <a:solidFill>
                  <a:srgbClr val="FFC000"/>
                </a:solidFill>
                <a:latin typeface="HelveticaNeue"/>
              </a:rPr>
              <a:t>Getty</a:t>
            </a:r>
            <a:r>
              <a:rPr lang="en-US" dirty="0"/>
              <a:t/>
            </a:r>
            <a:br>
              <a:rPr lang="en-US" dirty="0"/>
            </a:br>
            <a:endParaRPr lang="en-US" dirty="0"/>
          </a:p>
        </p:txBody>
      </p:sp>
    </p:spTree>
    <p:extLst>
      <p:ext uri="{BB962C8B-B14F-4D97-AF65-F5344CB8AC3E}">
        <p14:creationId xmlns:p14="http://schemas.microsoft.com/office/powerpoint/2010/main" val="8446170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9144000" cy="6098583"/>
          </a:xfrm>
          <a:prstGeom prst="rect">
            <a:avLst/>
          </a:prstGeom>
        </p:spPr>
      </p:pic>
      <p:sp>
        <p:nvSpPr>
          <p:cNvPr id="3" name="Rectangle 2"/>
          <p:cNvSpPr/>
          <p:nvPr/>
        </p:nvSpPr>
        <p:spPr>
          <a:xfrm>
            <a:off x="0" y="5946183"/>
            <a:ext cx="9144000" cy="1200329"/>
          </a:xfrm>
          <a:prstGeom prst="rect">
            <a:avLst/>
          </a:prstGeom>
        </p:spPr>
        <p:txBody>
          <a:bodyPr wrap="square">
            <a:spAutoFit/>
          </a:bodyPr>
          <a:lstStyle/>
          <a:p>
            <a:r>
              <a:rPr lang="en-US" dirty="0">
                <a:solidFill>
                  <a:srgbClr val="FFC000"/>
                </a:solidFill>
              </a:rPr>
              <a:t>1st Lt. Eddie Rickenbacker, America's most successful World War One fighter ace, poses with a biplane. </a:t>
            </a:r>
            <a:r>
              <a:rPr lang="en-US" dirty="0">
                <a:solidFill>
                  <a:srgbClr val="FF0000"/>
                </a:solidFill>
              </a:rPr>
              <a:t>Aircraft</a:t>
            </a:r>
            <a:r>
              <a:rPr lang="en-US" dirty="0">
                <a:solidFill>
                  <a:srgbClr val="FFC000"/>
                </a:solidFill>
              </a:rPr>
              <a:t> were deployed in war en masse for the first time, for both air-to-air combat and reconnaissance</a:t>
            </a:r>
            <a:r>
              <a:rPr lang="en-US" dirty="0" smtClean="0">
                <a:solidFill>
                  <a:srgbClr val="FFC000"/>
                </a:solidFill>
              </a:rPr>
              <a:t>.  </a:t>
            </a:r>
            <a:r>
              <a:rPr lang="en-US" i="1" dirty="0" smtClean="0">
                <a:solidFill>
                  <a:srgbClr val="FFC000"/>
                </a:solidFill>
                <a:latin typeface="HelveticaNeue"/>
              </a:rPr>
              <a:t>Reuters</a:t>
            </a:r>
            <a:r>
              <a:rPr lang="en-US" dirty="0"/>
              <a:t/>
            </a:r>
            <a:br>
              <a:rPr lang="en-US" dirty="0"/>
            </a:br>
            <a:endParaRPr lang="en-US" dirty="0"/>
          </a:p>
        </p:txBody>
      </p:sp>
    </p:spTree>
    <p:extLst>
      <p:ext uri="{BB962C8B-B14F-4D97-AF65-F5344CB8AC3E}">
        <p14:creationId xmlns:p14="http://schemas.microsoft.com/office/powerpoint/2010/main" val="1993281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2362200"/>
            <a:ext cx="8839200" cy="584775"/>
          </a:xfrm>
          <a:prstGeom prst="rect">
            <a:avLst/>
          </a:prstGeom>
          <a:noFill/>
        </p:spPr>
        <p:txBody>
          <a:bodyPr wrap="square" rtlCol="0">
            <a:spAutoFit/>
          </a:bodyPr>
          <a:lstStyle/>
          <a:p>
            <a:pPr algn="ctr"/>
            <a:r>
              <a:rPr lang="en-US" sz="3200" dirty="0" smtClean="0">
                <a:solidFill>
                  <a:srgbClr val="FFC000"/>
                </a:solidFill>
              </a:rPr>
              <a:t>Why did the United States get involved in WW I?</a:t>
            </a:r>
            <a:endParaRPr lang="en-US" sz="3200" dirty="0">
              <a:solidFill>
                <a:srgbClr val="FFC000"/>
              </a:solidFill>
            </a:endParaRPr>
          </a:p>
        </p:txBody>
      </p:sp>
    </p:spTree>
    <p:extLst>
      <p:ext uri="{BB962C8B-B14F-4D97-AF65-F5344CB8AC3E}">
        <p14:creationId xmlns:p14="http://schemas.microsoft.com/office/powerpoint/2010/main" val="24464062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 y="12879"/>
            <a:ext cx="9144000" cy="5367793"/>
          </a:xfrm>
          <a:prstGeom prst="rect">
            <a:avLst/>
          </a:prstGeom>
        </p:spPr>
      </p:pic>
      <p:sp>
        <p:nvSpPr>
          <p:cNvPr id="3" name="Rectangle 2"/>
          <p:cNvSpPr/>
          <p:nvPr/>
        </p:nvSpPr>
        <p:spPr>
          <a:xfrm>
            <a:off x="2146" y="5380672"/>
            <a:ext cx="9146146" cy="1477328"/>
          </a:xfrm>
          <a:prstGeom prst="rect">
            <a:avLst/>
          </a:prstGeom>
        </p:spPr>
        <p:txBody>
          <a:bodyPr wrap="square">
            <a:spAutoFit/>
          </a:bodyPr>
          <a:lstStyle/>
          <a:p>
            <a:r>
              <a:rPr lang="en-US" dirty="0" smtClean="0">
                <a:solidFill>
                  <a:srgbClr val="FF0000"/>
                </a:solidFill>
                <a:latin typeface="HelveticaNeue Condensed"/>
              </a:rPr>
              <a:t>Aircraft </a:t>
            </a:r>
            <a:r>
              <a:rPr lang="en-US" dirty="0">
                <a:solidFill>
                  <a:srgbClr val="FF0000"/>
                </a:solidFill>
                <a:latin typeface="HelveticaNeue Condensed"/>
              </a:rPr>
              <a:t>carriers </a:t>
            </a:r>
            <a:r>
              <a:rPr lang="en-US" dirty="0">
                <a:solidFill>
                  <a:srgbClr val="FFC000"/>
                </a:solidFill>
                <a:latin typeface="HelveticaNeue Condensed"/>
              </a:rPr>
              <a:t>were used for the first time, with the HMS Argus setting the template for future carriers capable of allowing planes to both take off and land on ships. Dazzle camouflage was designed by Norman Wilkinson to confuse enemies. The camouflage was intended to make it difficult to pinpoint the direction in which a ship was travelling</a:t>
            </a:r>
            <a:r>
              <a:rPr lang="en-US" dirty="0" smtClean="0">
                <a:solidFill>
                  <a:srgbClr val="FFC000"/>
                </a:solidFill>
                <a:latin typeface="HelveticaNeue Condensed"/>
              </a:rPr>
              <a:t>.  </a:t>
            </a:r>
            <a:r>
              <a:rPr lang="en-US" i="1" dirty="0" smtClean="0">
                <a:solidFill>
                  <a:srgbClr val="FFC000"/>
                </a:solidFill>
                <a:latin typeface="HelveticaNeue"/>
              </a:rPr>
              <a:t>Getty</a:t>
            </a:r>
            <a:endParaRPr lang="en-US" dirty="0">
              <a:solidFill>
                <a:srgbClr val="FFC000"/>
              </a:solidFill>
            </a:endParaRPr>
          </a:p>
        </p:txBody>
      </p:sp>
    </p:spTree>
    <p:extLst>
      <p:ext uri="{BB962C8B-B14F-4D97-AF65-F5344CB8AC3E}">
        <p14:creationId xmlns:p14="http://schemas.microsoft.com/office/powerpoint/2010/main" val="20026042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538"/>
            <a:ext cx="9144000" cy="6225862"/>
          </a:xfrm>
          <a:prstGeom prst="rect">
            <a:avLst/>
          </a:prstGeom>
        </p:spPr>
      </p:pic>
      <p:sp>
        <p:nvSpPr>
          <p:cNvPr id="3" name="Rectangle 2"/>
          <p:cNvSpPr/>
          <p:nvPr/>
        </p:nvSpPr>
        <p:spPr>
          <a:xfrm>
            <a:off x="228600" y="6400800"/>
            <a:ext cx="9296400" cy="646331"/>
          </a:xfrm>
          <a:prstGeom prst="rect">
            <a:avLst/>
          </a:prstGeom>
        </p:spPr>
        <p:txBody>
          <a:bodyPr wrap="square">
            <a:spAutoFit/>
          </a:bodyPr>
          <a:lstStyle/>
          <a:p>
            <a:r>
              <a:rPr lang="en-US" dirty="0">
                <a:solidFill>
                  <a:srgbClr val="FFC000"/>
                </a:solidFill>
              </a:rPr>
              <a:t>An officer receives a camera and its film for processing in </a:t>
            </a:r>
            <a:r>
              <a:rPr lang="en-US" dirty="0" smtClean="0">
                <a:solidFill>
                  <a:srgbClr val="FFC000"/>
                </a:solidFill>
              </a:rPr>
              <a:t>the field.  </a:t>
            </a:r>
            <a:r>
              <a:rPr lang="en-US" i="1" dirty="0" smtClean="0">
                <a:solidFill>
                  <a:srgbClr val="FFC000"/>
                </a:solidFill>
                <a:latin typeface="HelveticaNeue"/>
              </a:rPr>
              <a:t>Reuters</a:t>
            </a:r>
            <a:r>
              <a:rPr lang="en-US" dirty="0"/>
              <a:t/>
            </a:r>
            <a:br>
              <a:rPr lang="en-US" dirty="0"/>
            </a:br>
            <a:endParaRPr lang="en-US" dirty="0"/>
          </a:p>
        </p:txBody>
      </p:sp>
    </p:spTree>
    <p:extLst>
      <p:ext uri="{BB962C8B-B14F-4D97-AF65-F5344CB8AC3E}">
        <p14:creationId xmlns:p14="http://schemas.microsoft.com/office/powerpoint/2010/main" val="1580764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59" y="4293"/>
            <a:ext cx="9144000" cy="6098583"/>
          </a:xfrm>
          <a:prstGeom prst="rect">
            <a:avLst/>
          </a:prstGeom>
        </p:spPr>
      </p:pic>
      <p:sp>
        <p:nvSpPr>
          <p:cNvPr id="3" name="Rectangle 2"/>
          <p:cNvSpPr/>
          <p:nvPr/>
        </p:nvSpPr>
        <p:spPr>
          <a:xfrm>
            <a:off x="-9659" y="6091070"/>
            <a:ext cx="9134341" cy="923330"/>
          </a:xfrm>
          <a:prstGeom prst="rect">
            <a:avLst/>
          </a:prstGeom>
        </p:spPr>
        <p:txBody>
          <a:bodyPr wrap="square">
            <a:spAutoFit/>
          </a:bodyPr>
          <a:lstStyle/>
          <a:p>
            <a:r>
              <a:rPr lang="en-US" dirty="0">
                <a:solidFill>
                  <a:srgbClr val="FFC000"/>
                </a:solidFill>
              </a:rPr>
              <a:t>An early aerial reconnaissance photograph taken at 8,000 </a:t>
            </a:r>
            <a:r>
              <a:rPr lang="en-US" dirty="0" err="1">
                <a:solidFill>
                  <a:srgbClr val="FFC000"/>
                </a:solidFill>
              </a:rPr>
              <a:t>ft</a:t>
            </a:r>
            <a:r>
              <a:rPr lang="en-US" dirty="0">
                <a:solidFill>
                  <a:srgbClr val="FFC000"/>
                </a:solidFill>
              </a:rPr>
              <a:t> shows deep trenches, mine craters and shell strikes on an important sector of the Hindenburg Line</a:t>
            </a:r>
            <a:r>
              <a:rPr lang="en-US" dirty="0" smtClean="0">
                <a:solidFill>
                  <a:srgbClr val="FFC000"/>
                </a:solidFill>
              </a:rPr>
              <a:t>.  </a:t>
            </a:r>
            <a:r>
              <a:rPr lang="en-US" i="1" dirty="0" smtClean="0">
                <a:solidFill>
                  <a:srgbClr val="FFC000"/>
                </a:solidFill>
                <a:latin typeface="HelveticaNeue"/>
              </a:rPr>
              <a:t>Getty</a:t>
            </a:r>
            <a:r>
              <a:rPr lang="en-US" dirty="0"/>
              <a:t/>
            </a:r>
            <a:br>
              <a:rPr lang="en-US" dirty="0"/>
            </a:br>
            <a:endParaRPr lang="en-US" dirty="0"/>
          </a:p>
        </p:txBody>
      </p:sp>
    </p:spTree>
    <p:extLst>
      <p:ext uri="{BB962C8B-B14F-4D97-AF65-F5344CB8AC3E}">
        <p14:creationId xmlns:p14="http://schemas.microsoft.com/office/powerpoint/2010/main" val="314363829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German Zeppelin LZ 77, which raided eastern England in 1915 and was shot down by anti-aircraft fire over Revigny in France on 21 February 19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447800"/>
            <a:ext cx="6172200" cy="42630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76400" y="838200"/>
            <a:ext cx="3732112" cy="369332"/>
          </a:xfrm>
          <a:prstGeom prst="rect">
            <a:avLst/>
          </a:prstGeom>
          <a:noFill/>
        </p:spPr>
        <p:txBody>
          <a:bodyPr wrap="none" rtlCol="0">
            <a:spAutoFit/>
          </a:bodyPr>
          <a:lstStyle/>
          <a:p>
            <a:r>
              <a:rPr lang="en-US" dirty="0" smtClean="0">
                <a:solidFill>
                  <a:schemeClr val="tx2"/>
                </a:solidFill>
              </a:rPr>
              <a:t>German Zeppelin – used to attack London</a:t>
            </a:r>
            <a:endParaRPr lang="en-US" dirty="0">
              <a:solidFill>
                <a:schemeClr val="tx2"/>
              </a:solidFill>
            </a:endParaRPr>
          </a:p>
        </p:txBody>
      </p:sp>
    </p:spTree>
    <p:extLst>
      <p:ext uri="{BB962C8B-B14F-4D97-AF65-F5344CB8AC3E}">
        <p14:creationId xmlns:p14="http://schemas.microsoft.com/office/powerpoint/2010/main" val="3788662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 y="0"/>
            <a:ext cx="9144000" cy="6098583"/>
          </a:xfrm>
          <a:prstGeom prst="rect">
            <a:avLst/>
          </a:prstGeom>
        </p:spPr>
      </p:pic>
      <p:sp>
        <p:nvSpPr>
          <p:cNvPr id="3" name="Rectangle 2"/>
          <p:cNvSpPr/>
          <p:nvPr/>
        </p:nvSpPr>
        <p:spPr>
          <a:xfrm>
            <a:off x="2146" y="6211669"/>
            <a:ext cx="9141854" cy="646331"/>
          </a:xfrm>
          <a:prstGeom prst="rect">
            <a:avLst/>
          </a:prstGeom>
        </p:spPr>
        <p:txBody>
          <a:bodyPr wrap="square">
            <a:spAutoFit/>
          </a:bodyPr>
          <a:lstStyle/>
          <a:p>
            <a:r>
              <a:rPr lang="en-US" dirty="0">
                <a:solidFill>
                  <a:srgbClr val="FFC000"/>
                </a:solidFill>
                <a:latin typeface="HelveticaNeue Condensed"/>
              </a:rPr>
              <a:t>United States L class </a:t>
            </a:r>
            <a:r>
              <a:rPr lang="en-US" dirty="0">
                <a:solidFill>
                  <a:srgbClr val="FF0000"/>
                </a:solidFill>
                <a:latin typeface="HelveticaNeue Condensed"/>
              </a:rPr>
              <a:t>submarines</a:t>
            </a:r>
            <a:r>
              <a:rPr lang="en-US" dirty="0">
                <a:solidFill>
                  <a:srgbClr val="FFC000"/>
                </a:solidFill>
                <a:latin typeface="HelveticaNeue Condensed"/>
              </a:rPr>
              <a:t> are seen stationed in the Azores during World War One. Submarines were used in mass numbers for the first time in naval </a:t>
            </a:r>
            <a:r>
              <a:rPr lang="en-US" dirty="0" smtClean="0">
                <a:solidFill>
                  <a:srgbClr val="FFC000"/>
                </a:solidFill>
                <a:latin typeface="HelveticaNeue Condensed"/>
              </a:rPr>
              <a:t>warfare</a:t>
            </a:r>
            <a:r>
              <a:rPr lang="en-US" dirty="0">
                <a:solidFill>
                  <a:srgbClr val="FFC000"/>
                </a:solidFill>
                <a:latin typeface="HelveticaNeue Condensed"/>
              </a:rPr>
              <a:t>.</a:t>
            </a:r>
            <a:r>
              <a:rPr lang="en-US" dirty="0" smtClean="0">
                <a:solidFill>
                  <a:srgbClr val="FFC000"/>
                </a:solidFill>
                <a:latin typeface="HelveticaNeue Condensed"/>
              </a:rPr>
              <a:t> </a:t>
            </a:r>
            <a:r>
              <a:rPr lang="en-US" i="1" dirty="0" smtClean="0">
                <a:solidFill>
                  <a:srgbClr val="FFC000"/>
                </a:solidFill>
                <a:latin typeface="HelveticaNeue"/>
              </a:rPr>
              <a:t>Reuters</a:t>
            </a:r>
            <a:endParaRPr lang="en-US" dirty="0">
              <a:solidFill>
                <a:srgbClr val="FFC000"/>
              </a:solidFill>
            </a:endParaRPr>
          </a:p>
        </p:txBody>
      </p:sp>
    </p:spTree>
    <p:extLst>
      <p:ext uri="{BB962C8B-B14F-4D97-AF65-F5344CB8AC3E}">
        <p14:creationId xmlns:p14="http://schemas.microsoft.com/office/powerpoint/2010/main" val="23184434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52400"/>
            <a:ext cx="9144000" cy="5324535"/>
          </a:xfrm>
          <a:prstGeom prst="rect">
            <a:avLst/>
          </a:prstGeom>
          <a:noFill/>
        </p:spPr>
        <p:txBody>
          <a:bodyPr wrap="square" rtlCol="0">
            <a:spAutoFit/>
          </a:bodyPr>
          <a:lstStyle/>
          <a:p>
            <a:pPr algn="ctr"/>
            <a:r>
              <a:rPr lang="en-US" sz="17000" dirty="0" smtClean="0">
                <a:solidFill>
                  <a:srgbClr val="FF0000"/>
                </a:solidFill>
              </a:rPr>
              <a:t>Trench Warfare</a:t>
            </a:r>
            <a:endParaRPr lang="en-US" sz="17000" dirty="0">
              <a:solidFill>
                <a:srgbClr val="FF0000"/>
              </a:solidFill>
            </a:endParaRPr>
          </a:p>
        </p:txBody>
      </p:sp>
    </p:spTree>
    <p:extLst>
      <p:ext uri="{BB962C8B-B14F-4D97-AF65-F5344CB8AC3E}">
        <p14:creationId xmlns:p14="http://schemas.microsoft.com/office/powerpoint/2010/main" val="40240549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1656"/>
            <a:ext cx="9144000" cy="6981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5985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538" y="304800"/>
            <a:ext cx="9144000" cy="1200329"/>
          </a:xfrm>
          <a:prstGeom prst="rect">
            <a:avLst/>
          </a:prstGeom>
        </p:spPr>
        <p:txBody>
          <a:bodyPr wrap="square">
            <a:spAutoFit/>
          </a:bodyPr>
          <a:lstStyle/>
          <a:p>
            <a:r>
              <a:rPr lang="en-US" sz="3600" b="1" dirty="0">
                <a:solidFill>
                  <a:srgbClr val="FFC000"/>
                </a:solidFill>
              </a:rPr>
              <a:t>1. The U.S. had strong economic </a:t>
            </a:r>
            <a:r>
              <a:rPr lang="en-US" sz="3600" b="1" dirty="0" smtClean="0">
                <a:solidFill>
                  <a:srgbClr val="FFC000"/>
                </a:solidFill>
              </a:rPr>
              <a:t>and political </a:t>
            </a:r>
            <a:r>
              <a:rPr lang="en-US" sz="3600" b="1" dirty="0">
                <a:solidFill>
                  <a:srgbClr val="FFC000"/>
                </a:solidFill>
              </a:rPr>
              <a:t>ties to Great </a:t>
            </a:r>
            <a:r>
              <a:rPr lang="en-US" sz="3600" b="1" dirty="0" smtClean="0">
                <a:solidFill>
                  <a:srgbClr val="FFC000"/>
                </a:solidFill>
              </a:rPr>
              <a:t>Britain.</a:t>
            </a:r>
            <a:endParaRPr lang="en-US" sz="3600" b="1" dirty="0">
              <a:solidFill>
                <a:srgbClr val="FFC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638" y="1676400"/>
            <a:ext cx="7543800" cy="4800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0927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76200"/>
            <a:ext cx="9144000" cy="914400"/>
          </a:xfrm>
        </p:spPr>
        <p:txBody>
          <a:bodyPr/>
          <a:lstStyle/>
          <a:p>
            <a:pPr marL="0" indent="0">
              <a:buNone/>
            </a:pPr>
            <a:r>
              <a:rPr lang="en-US" sz="3600" b="1" dirty="0">
                <a:solidFill>
                  <a:srgbClr val="FFC000"/>
                </a:solidFill>
              </a:rPr>
              <a:t>2. Inability to remain </a:t>
            </a:r>
            <a:r>
              <a:rPr lang="en-US" sz="3600" b="1" dirty="0" smtClean="0">
                <a:solidFill>
                  <a:srgbClr val="FFC000"/>
                </a:solidFill>
              </a:rPr>
              <a:t>NEUTRAL </a:t>
            </a:r>
            <a:r>
              <a:rPr lang="en-US" sz="3600" b="1" dirty="0">
                <a:solidFill>
                  <a:srgbClr val="FFC000"/>
                </a:solidFill>
              </a:rPr>
              <a:t>(not interfere).</a:t>
            </a:r>
          </a:p>
          <a:p>
            <a:endParaRPr lang="en-US" dirty="0"/>
          </a:p>
        </p:txBody>
      </p:sp>
      <p:pic>
        <p:nvPicPr>
          <p:cNvPr id="5" name="Picture 4"/>
          <p:cNvPicPr>
            <a:picLocks noChangeAspect="1"/>
          </p:cNvPicPr>
          <p:nvPr/>
        </p:nvPicPr>
        <p:blipFill>
          <a:blip r:embed="rId2"/>
          <a:stretch>
            <a:fillRect/>
          </a:stretch>
        </p:blipFill>
        <p:spPr>
          <a:xfrm>
            <a:off x="1447800" y="762000"/>
            <a:ext cx="6248400" cy="5943600"/>
          </a:xfrm>
          <a:prstGeom prst="rect">
            <a:avLst/>
          </a:prstGeom>
        </p:spPr>
      </p:pic>
    </p:spTree>
    <p:extLst>
      <p:ext uri="{BB962C8B-B14F-4D97-AF65-F5344CB8AC3E}">
        <p14:creationId xmlns:p14="http://schemas.microsoft.com/office/powerpoint/2010/main" val="34937307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il_fi" descr="Description: http://media-3.web.britannica.com/eb-media/47/65947-050-2A0F17E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27786"/>
            <a:ext cx="6934200" cy="5535893"/>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sz="quarter" idx="13"/>
          </p:nvPr>
        </p:nvSpPr>
        <p:spPr>
          <a:xfrm>
            <a:off x="76200" y="8586"/>
            <a:ext cx="9067800" cy="2438400"/>
          </a:xfrm>
        </p:spPr>
        <p:txBody>
          <a:bodyPr>
            <a:normAutofit/>
          </a:bodyPr>
          <a:lstStyle/>
          <a:p>
            <a:pPr marL="0" indent="0">
              <a:buNone/>
            </a:pPr>
            <a:r>
              <a:rPr lang="en-US" sz="3600" b="1" dirty="0" smtClean="0"/>
              <a:t>3.  German </a:t>
            </a:r>
            <a:r>
              <a:rPr lang="en-US" sz="3600" b="1" dirty="0"/>
              <a:t>unrestricted  SUBMARINE WARFARE  </a:t>
            </a:r>
            <a:r>
              <a:rPr lang="en-US" sz="3600" b="1" dirty="0" smtClean="0"/>
              <a:t>   	(</a:t>
            </a:r>
            <a:r>
              <a:rPr lang="en-US" sz="3600" b="1" dirty="0"/>
              <a:t>sinking of the </a:t>
            </a:r>
            <a:r>
              <a:rPr lang="en-US" sz="3600" b="1" dirty="0" smtClean="0"/>
              <a:t>LUSITANIA and other ships)</a:t>
            </a:r>
            <a:endParaRPr lang="en-US" sz="3600" b="1" dirty="0">
              <a:latin typeface="Times New Roman"/>
              <a:ea typeface="Times New Roman"/>
            </a:endParaRPr>
          </a:p>
          <a:p>
            <a:pPr marL="0" indent="0">
              <a:buNone/>
            </a:pPr>
            <a:endParaRPr lang="en-US" sz="3600" dirty="0"/>
          </a:p>
        </p:txBody>
      </p:sp>
    </p:spTree>
    <p:extLst>
      <p:ext uri="{BB962C8B-B14F-4D97-AF65-F5344CB8AC3E}">
        <p14:creationId xmlns:p14="http://schemas.microsoft.com/office/powerpoint/2010/main" val="125382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24771"/>
          </a:xfrm>
        </p:spPr>
        <p:txBody>
          <a:bodyPr/>
          <a:lstStyle/>
          <a:p>
            <a:pPr fontAlgn="t"/>
            <a:r>
              <a:rPr lang="en-US" sz="4000" b="1" dirty="0">
                <a:solidFill>
                  <a:srgbClr val="FFC000"/>
                </a:solidFill>
              </a:rPr>
              <a:t>4</a:t>
            </a:r>
            <a:r>
              <a:rPr lang="en-US" sz="4000" b="1" dirty="0" smtClean="0">
                <a:solidFill>
                  <a:srgbClr val="FFC000"/>
                </a:solidFill>
              </a:rPr>
              <a:t>. </a:t>
            </a:r>
            <a:r>
              <a:rPr lang="en-US" sz="4000" b="1" dirty="0">
                <a:solidFill>
                  <a:srgbClr val="FFC000"/>
                </a:solidFill>
              </a:rPr>
              <a:t>Zimmermann Telegram</a:t>
            </a:r>
            <a:r>
              <a:rPr lang="en-US" b="1" dirty="0">
                <a:solidFill>
                  <a:srgbClr val="FFC000"/>
                </a:solidFill>
              </a:rPr>
              <a:t> </a:t>
            </a:r>
            <a:r>
              <a:rPr lang="en-US" b="1" dirty="0" smtClean="0"/>
              <a:t/>
            </a:r>
            <a:br>
              <a:rPr lang="en-US" b="1" dirty="0" smtClean="0"/>
            </a:br>
            <a:endParaRPr lang="en-US" dirty="0"/>
          </a:p>
        </p:txBody>
      </p:sp>
      <p:sp>
        <p:nvSpPr>
          <p:cNvPr id="5" name="Rectangle 2"/>
          <p:cNvSpPr>
            <a:spLocks noChangeArrowheads="1"/>
          </p:cNvSpPr>
          <p:nvPr/>
        </p:nvSpPr>
        <p:spPr bwMode="auto">
          <a:xfrm>
            <a:off x="609600" y="343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il_fi" descr="Description: http://theinvisibleswordsman.files.wordpress.com/2011/02/zmmrm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990600"/>
            <a:ext cx="3657599" cy="45720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3"/>
          </p:nvPr>
        </p:nvSpPr>
        <p:spPr>
          <a:xfrm>
            <a:off x="0" y="990600"/>
            <a:ext cx="5486400" cy="4114800"/>
          </a:xfrm>
        </p:spPr>
        <p:txBody>
          <a:bodyPr/>
          <a:lstStyle/>
          <a:p>
            <a:r>
              <a:rPr lang="en-US" sz="2800" b="1" dirty="0" smtClean="0"/>
              <a:t>Germany asked Mexico to join the Central Powers and attack the United States.</a:t>
            </a:r>
          </a:p>
          <a:p>
            <a:r>
              <a:rPr lang="en-US" sz="2800" b="1" dirty="0" smtClean="0"/>
              <a:t>Offered them Texas, New Mexico, and Arizona.</a:t>
            </a:r>
          </a:p>
          <a:p>
            <a:r>
              <a:rPr lang="en-US" sz="2800" b="1" dirty="0" smtClean="0"/>
              <a:t>Threatened U.S.</a:t>
            </a:r>
            <a:r>
              <a:rPr lang="en-US" sz="2800" dirty="0" smtClean="0"/>
              <a:t> </a:t>
            </a:r>
            <a:r>
              <a:rPr lang="en-US" sz="2800" b="1" dirty="0" smtClean="0"/>
              <a:t>National </a:t>
            </a:r>
            <a:r>
              <a:rPr lang="en-US" sz="2800" b="1" dirty="0"/>
              <a:t>interests and forced President Wilson into action.</a:t>
            </a:r>
            <a:r>
              <a:rPr lang="en-US" dirty="0"/>
              <a:t/>
            </a:r>
            <a:br>
              <a:rPr lang="en-US" dirty="0"/>
            </a:br>
            <a:endParaRPr lang="en-US" dirty="0"/>
          </a:p>
        </p:txBody>
      </p:sp>
    </p:spTree>
    <p:extLst>
      <p:ext uri="{BB962C8B-B14F-4D97-AF65-F5344CB8AC3E}">
        <p14:creationId xmlns:p14="http://schemas.microsoft.com/office/powerpoint/2010/main" val="1584142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pPr fontAlgn="t"/>
            <a:r>
              <a:rPr lang="en-US" sz="4000" b="1" dirty="0">
                <a:solidFill>
                  <a:srgbClr val="FFC000"/>
                </a:solidFill>
              </a:rPr>
              <a:t>4</a:t>
            </a:r>
            <a:r>
              <a:rPr lang="en-US" sz="4000" b="1" dirty="0" smtClean="0">
                <a:solidFill>
                  <a:srgbClr val="FFC000"/>
                </a:solidFill>
              </a:rPr>
              <a:t>. </a:t>
            </a:r>
            <a:r>
              <a:rPr lang="en-US" sz="4000" b="1" dirty="0">
                <a:solidFill>
                  <a:srgbClr val="FFC000"/>
                </a:solidFill>
              </a:rPr>
              <a:t>Zimmermann Telegram </a:t>
            </a:r>
            <a:endParaRPr lang="en-US" sz="4000" dirty="0">
              <a:solidFill>
                <a:srgbClr val="FFC000"/>
              </a:solidFill>
            </a:endParaRPr>
          </a:p>
        </p:txBody>
      </p:sp>
      <p:sp>
        <p:nvSpPr>
          <p:cNvPr id="5" name="Rectangle 2"/>
          <p:cNvSpPr>
            <a:spLocks noChangeArrowheads="1"/>
          </p:cNvSpPr>
          <p:nvPr/>
        </p:nvSpPr>
        <p:spPr bwMode="auto">
          <a:xfrm>
            <a:off x="609600" y="3436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6" name="Picture 2" descr="http://general-history.com/wp-content/uploads/2014/04/zimmerma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447800"/>
            <a:ext cx="9220200"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283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 y="173090"/>
            <a:ext cx="9124406" cy="3276600"/>
          </a:xfrm>
        </p:spPr>
        <p:txBody>
          <a:bodyPr/>
          <a:lstStyle/>
          <a:p>
            <a:r>
              <a:rPr lang="en-US" sz="2800" b="1" dirty="0">
                <a:solidFill>
                  <a:srgbClr val="FFC000"/>
                </a:solidFill>
              </a:rPr>
              <a:t>President Wilson asked Congress for permission to go to </a:t>
            </a:r>
            <a:r>
              <a:rPr lang="en-US" sz="2800" b="1" dirty="0" smtClean="0">
                <a:solidFill>
                  <a:srgbClr val="FFC000"/>
                </a:solidFill>
              </a:rPr>
              <a:t>war.</a:t>
            </a:r>
            <a:br>
              <a:rPr lang="en-US" sz="2800" b="1" dirty="0" smtClean="0">
                <a:solidFill>
                  <a:srgbClr val="FFC000"/>
                </a:solidFill>
              </a:rPr>
            </a:br>
            <a:r>
              <a:rPr lang="en-US" sz="2800" b="1" dirty="0" smtClean="0">
                <a:solidFill>
                  <a:srgbClr val="FFC000"/>
                </a:solidFill>
              </a:rPr>
              <a:t/>
            </a:r>
            <a:br>
              <a:rPr lang="en-US" sz="2800" b="1" dirty="0" smtClean="0">
                <a:solidFill>
                  <a:srgbClr val="FFC000"/>
                </a:solidFill>
              </a:rPr>
            </a:br>
            <a:r>
              <a:rPr lang="en-US" sz="2800" b="1" dirty="0" smtClean="0">
                <a:solidFill>
                  <a:srgbClr val="FFC000"/>
                </a:solidFill>
              </a:rPr>
              <a:t>congress  </a:t>
            </a:r>
            <a:r>
              <a:rPr lang="en-US" sz="2800" b="1" dirty="0">
                <a:solidFill>
                  <a:srgbClr val="FFC000"/>
                </a:solidFill>
              </a:rPr>
              <a:t>declared war on </a:t>
            </a:r>
            <a:r>
              <a:rPr lang="en-US" sz="2800" b="1" u="sng" dirty="0">
                <a:solidFill>
                  <a:srgbClr val="FFC000"/>
                </a:solidFill>
              </a:rPr>
              <a:t>April 6, 1917 </a:t>
            </a:r>
            <a:r>
              <a:rPr lang="en-US" sz="2800" b="1" dirty="0" smtClean="0">
                <a:solidFill>
                  <a:srgbClr val="FFC000"/>
                </a:solidFill>
              </a:rPr>
              <a:t>‘’ </a:t>
            </a:r>
            <a:br>
              <a:rPr lang="en-US" sz="2800" b="1" dirty="0" smtClean="0">
                <a:solidFill>
                  <a:srgbClr val="FFC000"/>
                </a:solidFill>
              </a:rPr>
            </a:br>
            <a:r>
              <a:rPr lang="en-US" sz="2800" b="1" dirty="0" smtClean="0">
                <a:solidFill>
                  <a:srgbClr val="FFC000"/>
                </a:solidFill>
              </a:rPr>
              <a:t/>
            </a:r>
            <a:br>
              <a:rPr lang="en-US" sz="2800" b="1" dirty="0" smtClean="0">
                <a:solidFill>
                  <a:srgbClr val="FFC000"/>
                </a:solidFill>
              </a:rPr>
            </a:br>
            <a:r>
              <a:rPr lang="en-US" sz="2800" b="1" dirty="0" smtClean="0">
                <a:solidFill>
                  <a:srgbClr val="FFC000"/>
                </a:solidFill>
              </a:rPr>
              <a:t>President </a:t>
            </a:r>
            <a:r>
              <a:rPr lang="en-US" sz="2800" b="1" dirty="0">
                <a:solidFill>
                  <a:srgbClr val="FFC000"/>
                </a:solidFill>
              </a:rPr>
              <a:t>Wilson, </a:t>
            </a:r>
            <a:r>
              <a:rPr lang="en-US" sz="2800" b="1" dirty="0" smtClean="0">
                <a:solidFill>
                  <a:srgbClr val="FFC000"/>
                </a:solidFill>
              </a:rPr>
              <a:t>"</a:t>
            </a:r>
            <a:r>
              <a:rPr lang="en-US" sz="2800" b="1" dirty="0">
                <a:solidFill>
                  <a:srgbClr val="FFC000"/>
                </a:solidFill>
              </a:rPr>
              <a:t>an act of high principle and idealism</a:t>
            </a:r>
            <a:r>
              <a:rPr lang="en-US" sz="2800" b="1" dirty="0" smtClean="0">
                <a:solidFill>
                  <a:srgbClr val="FFC000"/>
                </a:solidFill>
              </a:rPr>
              <a:t>...  ...a </a:t>
            </a:r>
            <a:r>
              <a:rPr lang="en-US" sz="2800" b="1" dirty="0">
                <a:solidFill>
                  <a:srgbClr val="FFC000"/>
                </a:solidFill>
              </a:rPr>
              <a:t>crusade to make the world safe for democracy</a:t>
            </a:r>
            <a:r>
              <a:rPr lang="en-US" sz="2800" b="1" dirty="0" smtClean="0">
                <a:solidFill>
                  <a:srgbClr val="FFC000"/>
                </a:solidFill>
              </a:rPr>
              <a:t>."</a:t>
            </a:r>
            <a:endParaRPr lang="en-US" sz="2800" dirty="0">
              <a:solidFill>
                <a:srgbClr val="FFC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18566"/>
            <a:ext cx="9124406" cy="3439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5071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3"/>
          </p:nvPr>
        </p:nvSpPr>
        <p:spPr>
          <a:xfrm>
            <a:off x="-4354" y="0"/>
            <a:ext cx="9144000" cy="2743200"/>
          </a:xfrm>
        </p:spPr>
        <p:txBody>
          <a:bodyPr>
            <a:normAutofit lnSpcReduction="10000"/>
          </a:bodyPr>
          <a:lstStyle/>
          <a:p>
            <a:r>
              <a:rPr lang="en-US" sz="3600" dirty="0">
                <a:solidFill>
                  <a:srgbClr val="FFC000"/>
                </a:solidFill>
              </a:rPr>
              <a:t>The United States’ involvement </a:t>
            </a:r>
            <a:r>
              <a:rPr lang="en-US" sz="3600" dirty="0" smtClean="0">
                <a:solidFill>
                  <a:srgbClr val="FFC000"/>
                </a:solidFill>
              </a:rPr>
              <a:t>in World </a:t>
            </a:r>
            <a:r>
              <a:rPr lang="en-US" sz="3600" dirty="0">
                <a:solidFill>
                  <a:srgbClr val="FFC000"/>
                </a:solidFill>
              </a:rPr>
              <a:t>War I ended a long tradition </a:t>
            </a:r>
            <a:r>
              <a:rPr lang="en-US" sz="3600" dirty="0" smtClean="0">
                <a:solidFill>
                  <a:srgbClr val="FFC000"/>
                </a:solidFill>
              </a:rPr>
              <a:t>of avoiding involvement (isolationism) </a:t>
            </a:r>
            <a:r>
              <a:rPr lang="en-US" sz="3600" dirty="0">
                <a:solidFill>
                  <a:srgbClr val="FFC000"/>
                </a:solidFill>
              </a:rPr>
              <a:t>in </a:t>
            </a:r>
            <a:r>
              <a:rPr lang="en-US" sz="3600" dirty="0" smtClean="0">
                <a:solidFill>
                  <a:srgbClr val="FFC000"/>
                </a:solidFill>
              </a:rPr>
              <a:t>European conflicts </a:t>
            </a:r>
            <a:r>
              <a:rPr lang="en-US" sz="3600" dirty="0">
                <a:solidFill>
                  <a:srgbClr val="FFC000"/>
                </a:solidFill>
              </a:rPr>
              <a:t>and set the stage for the </a:t>
            </a:r>
            <a:r>
              <a:rPr lang="en-US" sz="3600" dirty="0" smtClean="0">
                <a:solidFill>
                  <a:srgbClr val="FFC000"/>
                </a:solidFill>
              </a:rPr>
              <a:t>United States </a:t>
            </a:r>
            <a:r>
              <a:rPr lang="en-US" sz="3600" dirty="0">
                <a:solidFill>
                  <a:srgbClr val="FFC000"/>
                </a:solidFill>
              </a:rPr>
              <a:t>to emerge as a global </a:t>
            </a:r>
            <a:r>
              <a:rPr lang="en-US" sz="3600" dirty="0" smtClean="0">
                <a:solidFill>
                  <a:srgbClr val="FFC000"/>
                </a:solidFill>
              </a:rPr>
              <a:t>superpower.</a:t>
            </a:r>
            <a:endParaRPr lang="en-US" sz="3600" dirty="0">
              <a:solidFill>
                <a:srgbClr val="FFC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146" y="2438400"/>
            <a:ext cx="87630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878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version>
  <revision id="1.0.37047.0"/>
</version>
</file>

<file path=customXml/itemProps1.xml><?xml version="1.0" encoding="utf-8"?>
<ds:datastoreItem xmlns:ds="http://schemas.openxmlformats.org/officeDocument/2006/customXml" ds:itemID="{74EC2588-CB2D-4308-9EB6-3F7274A20F16}">
  <ds:schemaRefs/>
</ds:datastoreItem>
</file>

<file path=docProps/app.xml><?xml version="1.0" encoding="utf-8"?>
<Properties xmlns="http://schemas.openxmlformats.org/officeDocument/2006/extended-properties" xmlns:vt="http://schemas.openxmlformats.org/officeDocument/2006/docPropsVTypes">
  <Template>Horizon</Template>
  <TotalTime>66828</TotalTime>
  <Words>641</Words>
  <Application>Microsoft Office PowerPoint</Application>
  <PresentationFormat>On-screen Show (4:3)</PresentationFormat>
  <Paragraphs>35</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Arial Narrow</vt:lpstr>
      <vt:lpstr>Calibri</vt:lpstr>
      <vt:lpstr>HelveticaNeue</vt:lpstr>
      <vt:lpstr>HelveticaNeue Condensed</vt:lpstr>
      <vt:lpstr>Times New Roman</vt:lpstr>
      <vt:lpstr>Horizon</vt:lpstr>
      <vt:lpstr>Do NOW</vt:lpstr>
      <vt:lpstr>PowerPoint Presentation</vt:lpstr>
      <vt:lpstr>PowerPoint Presentation</vt:lpstr>
      <vt:lpstr>PowerPoint Presentation</vt:lpstr>
      <vt:lpstr>PowerPoint Presentation</vt:lpstr>
      <vt:lpstr>4. Zimmermann Telegram  </vt:lpstr>
      <vt:lpstr>4. Zimmermann Telegram </vt:lpstr>
      <vt:lpstr>President Wilson asked Congress for permission to go to war.  congress  declared war on April 6, 1917 ‘’   President Wilson, "an act of high principle and idealism...  ...a crusade to make the world safe for democracy."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 Now: Page 44</dc:title>
  <dc:creator>Windows User</dc:creator>
  <cp:lastModifiedBy>Gordon T. Reardon, Jr (gtreardon)</cp:lastModifiedBy>
  <cp:revision>164</cp:revision>
  <cp:lastPrinted>2014-01-16T15:20:44Z</cp:lastPrinted>
  <dcterms:created xsi:type="dcterms:W3CDTF">2011-12-05T19:09:42Z</dcterms:created>
  <dcterms:modified xsi:type="dcterms:W3CDTF">2018-01-26T17:01:26Z</dcterms:modified>
</cp:coreProperties>
</file>