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handoutMasterIdLst>
    <p:handoutMasterId r:id="rId26"/>
  </p:handoutMasterIdLst>
  <p:sldIdLst>
    <p:sldId id="256" r:id="rId3"/>
    <p:sldId id="265" r:id="rId4"/>
    <p:sldId id="336" r:id="rId5"/>
    <p:sldId id="316" r:id="rId6"/>
    <p:sldId id="330" r:id="rId7"/>
    <p:sldId id="335" r:id="rId8"/>
    <p:sldId id="313" r:id="rId9"/>
    <p:sldId id="334" r:id="rId10"/>
    <p:sldId id="257" r:id="rId11"/>
    <p:sldId id="315" r:id="rId12"/>
    <p:sldId id="339" r:id="rId13"/>
    <p:sldId id="340" r:id="rId14"/>
    <p:sldId id="337" r:id="rId15"/>
    <p:sldId id="341" r:id="rId16"/>
    <p:sldId id="342" r:id="rId17"/>
    <p:sldId id="258" r:id="rId18"/>
    <p:sldId id="259" r:id="rId19"/>
    <p:sldId id="260" r:id="rId20"/>
    <p:sldId id="261" r:id="rId21"/>
    <p:sldId id="263" r:id="rId22"/>
    <p:sldId id="267" r:id="rId23"/>
    <p:sldId id="266" r:id="rId24"/>
    <p:sldId id="262" r:id="rId25"/>
  </p:sldIdLst>
  <p:sldSz cx="9144000" cy="6858000" type="screen4x3"/>
  <p:notesSz cx="7112000" cy="939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9075" y="0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DA19B-0C7F-4899-A1B4-3422366A62D3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9075" y="8926513"/>
            <a:ext cx="30813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1B4E-5C0F-42EA-9BCC-141FD1FE3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44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1FAEE9A-5402-4C8C-9814-186DC2BD87A5}" type="datetimeFigureOut">
              <a:rPr lang="en-US" smtClean="0"/>
              <a:t>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846850C-55CF-46F1-BEE6-6447FA3FD3F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74" y="685800"/>
            <a:ext cx="8987051" cy="6400800"/>
          </a:xfrm>
        </p:spPr>
        <p:txBody>
          <a:bodyPr>
            <a:noAutofit/>
          </a:bodyPr>
          <a:lstStyle/>
          <a:p>
            <a:pPr algn="l"/>
            <a:endPara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event helped the USA become a world power? 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Spanish American War helped the US become a world power.</a:t>
            </a:r>
            <a:endParaRPr lang="en-US" sz="20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2.What said that the USA should have international police power?  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Roosevelt Corollary to the Monroe Doctrine declared the US had 	international police power.</a:t>
            </a:r>
          </a:p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3.What is an alliance?  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An alliance is a formal agreement or treaty between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 two or more </a:t>
            </a:r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nations or 	people 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 </a:t>
            </a:r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to help each other</a:t>
            </a:r>
            <a:r>
              <a:rPr lang="en-US" sz="2000" b="1" dirty="0">
                <a:solidFill>
                  <a:schemeClr val="tx1">
                    <a:lumMod val="85000"/>
                  </a:schemeClr>
                </a:solidFill>
              </a:rPr>
              <a:t> for specific purposes</a:t>
            </a:r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Where did World War I take place?</a:t>
            </a:r>
          </a:p>
          <a:p>
            <a:pPr algn="l"/>
            <a:r>
              <a:rPr lang="en-US" sz="2000" b="1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World War I took place mostly in Europe.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7531"/>
            <a:ext cx="8763000" cy="914400"/>
          </a:xfrm>
        </p:spPr>
        <p:txBody>
          <a:bodyPr/>
          <a:lstStyle/>
          <a:p>
            <a:r>
              <a:rPr lang="en-US" sz="6000" b="1" u="sng" dirty="0" smtClean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NOW</a:t>
            </a:r>
            <a:endParaRPr lang="en-US" sz="6000" b="1" u="sng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851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08"/>
            <a:ext cx="91440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7172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The arrest of </a:t>
            </a:r>
            <a:r>
              <a:rPr lang="en-US" sz="4800" dirty="0" err="1">
                <a:solidFill>
                  <a:srgbClr val="FFC000"/>
                </a:solidFill>
              </a:rPr>
              <a:t>Gavrilo</a:t>
            </a:r>
            <a:r>
              <a:rPr lang="en-US" sz="4800" dirty="0">
                <a:solidFill>
                  <a:srgbClr val="FFC000"/>
                </a:solidFill>
              </a:rPr>
              <a:t> </a:t>
            </a:r>
            <a:r>
              <a:rPr lang="en-US" sz="4800" dirty="0" err="1">
                <a:solidFill>
                  <a:srgbClr val="FFC000"/>
                </a:solidFill>
              </a:rPr>
              <a:t>Princip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76800" y="2209800"/>
            <a:ext cx="2209800" cy="33528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104535"/>
            <a:ext cx="7696200" cy="336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latin typeface="Verdana" panose="020B0604030504040204" pitchFamily="34" charset="0"/>
              </a:rPr>
              <a:t>In total eight men were charged with treason and Franz Ferdinand's murder.  However under Austro-Hungarian law capital punishment could not be applied to anyone under the age of 20 when the crime was committed.  </a:t>
            </a:r>
            <a:r>
              <a:rPr lang="en-US" sz="2000" dirty="0" err="1">
                <a:solidFill>
                  <a:srgbClr val="FFC000"/>
                </a:solidFill>
                <a:latin typeface="Verdana" panose="020B0604030504040204" pitchFamily="34" charset="0"/>
              </a:rPr>
              <a:t>Gavrilo</a:t>
            </a:r>
            <a:r>
              <a:rPr lang="en-US" sz="2000" dirty="0">
                <a:solidFill>
                  <a:srgbClr val="FFC000"/>
                </a:solidFill>
                <a:latin typeface="Verdana" panose="020B0604030504040204" pitchFamily="34" charset="0"/>
              </a:rPr>
              <a:t> </a:t>
            </a:r>
            <a:r>
              <a:rPr lang="en-US" sz="2000" dirty="0" err="1">
                <a:solidFill>
                  <a:srgbClr val="FFC000"/>
                </a:solidFill>
                <a:latin typeface="Verdana" panose="020B0604030504040204" pitchFamily="34" charset="0"/>
              </a:rPr>
              <a:t>Princip</a:t>
            </a:r>
            <a:r>
              <a:rPr lang="en-US" sz="2000" dirty="0">
                <a:solidFill>
                  <a:srgbClr val="FFC000"/>
                </a:solidFill>
                <a:latin typeface="Verdana" panose="020B0604030504040204" pitchFamily="34" charset="0"/>
              </a:rPr>
              <a:t>, whose precise date of birth could not be firmly established at his trial, was therefore imprisoned for the maximum duration, twenty years.  He died however of tuberculosis on 28 April </a:t>
            </a:r>
            <a:r>
              <a:rPr lang="en-US" sz="2000" dirty="0" smtClean="0">
                <a:solidFill>
                  <a:srgbClr val="FFC000"/>
                </a:solidFill>
                <a:latin typeface="Verdana" panose="020B0604030504040204" pitchFamily="34" charset="0"/>
              </a:rPr>
              <a:t>1918.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95794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 Trial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7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66" y="523552"/>
            <a:ext cx="4857750" cy="4734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5257800"/>
            <a:ext cx="61718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</a:rPr>
              <a:t>Gavrilo</a:t>
            </a:r>
            <a:r>
              <a:rPr lang="en-US" sz="8000" b="1" dirty="0">
                <a:solidFill>
                  <a:srgbClr val="FF0000"/>
                </a:solidFill>
              </a:rPr>
              <a:t> </a:t>
            </a:r>
            <a:r>
              <a:rPr lang="en-US" sz="8000" b="1" dirty="0" err="1">
                <a:solidFill>
                  <a:srgbClr val="FF0000"/>
                </a:solidFill>
              </a:rPr>
              <a:t>Princip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74" y="1676400"/>
            <a:ext cx="9145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Austria-Hungary blames Serbia for the murder of their Archduke and…</a:t>
            </a:r>
            <a:endParaRPr lang="en-US" sz="5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rgbClr val="FFC000"/>
                </a:solidFill>
              </a:rPr>
              <a:t>Austria-hungary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>
                <a:solidFill>
                  <a:srgbClr val="FFC000"/>
                </a:solidFill>
              </a:rPr>
              <a:t>declares war against Serbia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39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3" y="228600"/>
            <a:ext cx="90678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Russia, Serbia's traditional ally, joins them against </a:t>
            </a:r>
            <a:r>
              <a:rPr lang="en-US" dirty="0" err="1" smtClean="0">
                <a:solidFill>
                  <a:srgbClr val="FFC000"/>
                </a:solidFill>
              </a:rPr>
              <a:t>Austria-hungary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6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Germany</a:t>
            </a:r>
            <a:r>
              <a:rPr lang="en-US" dirty="0">
                <a:solidFill>
                  <a:srgbClr val="FFC000"/>
                </a:solidFill>
              </a:rPr>
              <a:t>, bound by the Triple Alliance treaty to Austria, </a:t>
            </a:r>
            <a:r>
              <a:rPr lang="en-US" dirty="0" smtClean="0">
                <a:solidFill>
                  <a:srgbClr val="FFC000"/>
                </a:solidFill>
              </a:rPr>
              <a:t>joined the war.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00" y="1828800"/>
            <a:ext cx="4329113" cy="366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10343"/>
            <a:ext cx="4038600" cy="547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8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" y="76200"/>
            <a:ext cx="9144000" cy="990600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France </a:t>
            </a:r>
            <a:r>
              <a:rPr lang="en-US" sz="2800" dirty="0">
                <a:solidFill>
                  <a:srgbClr val="FFC000"/>
                </a:solidFill>
              </a:rPr>
              <a:t>and Britain, bound by </a:t>
            </a:r>
            <a:r>
              <a:rPr lang="en-US" sz="2800" dirty="0" smtClean="0">
                <a:solidFill>
                  <a:srgbClr val="FFC000"/>
                </a:solidFill>
              </a:rPr>
              <a:t>alliance </a:t>
            </a:r>
            <a:r>
              <a:rPr lang="en-US" sz="2800" dirty="0">
                <a:solidFill>
                  <a:srgbClr val="FFC000"/>
                </a:solidFill>
              </a:rPr>
              <a:t>with Russia known as the Triple Entente, </a:t>
            </a:r>
            <a:r>
              <a:rPr lang="en-US" sz="2800" dirty="0" smtClean="0">
                <a:solidFill>
                  <a:srgbClr val="FFC000"/>
                </a:solidFill>
              </a:rPr>
              <a:t>joined the war.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46" y="4800600"/>
            <a:ext cx="6781800" cy="199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" y="1447800"/>
            <a:ext cx="9144000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1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14" y="0"/>
            <a:ext cx="9155614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1614" y="5867399"/>
            <a:ext cx="91556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Europe before WW 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6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" y="228600"/>
            <a:ext cx="9144000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Italy remained neutral until 23 May 1915, when it entered the war on the side of the </a:t>
            </a:r>
            <a:r>
              <a:rPr lang="en-US" sz="3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Allies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" y="1895474"/>
            <a:ext cx="9142926" cy="496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7" y="0"/>
            <a:ext cx="9144000" cy="11430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Central powers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4293" y="1996440"/>
            <a:ext cx="4652493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300" dirty="0" smtClean="0"/>
              <a:t>Germany</a:t>
            </a:r>
          </a:p>
          <a:p>
            <a:r>
              <a:rPr lang="en-US" sz="3300" dirty="0"/>
              <a:t>*</a:t>
            </a:r>
            <a:r>
              <a:rPr lang="en-US" sz="3300" dirty="0" smtClean="0"/>
              <a:t>Austria-Hungary</a:t>
            </a:r>
          </a:p>
          <a:p>
            <a:r>
              <a:rPr lang="en-US" sz="3300" dirty="0" smtClean="0"/>
              <a:t>Bulgaria</a:t>
            </a:r>
          </a:p>
          <a:p>
            <a:r>
              <a:rPr lang="en-US" sz="3300" dirty="0" smtClean="0"/>
              <a:t>Ottoman Empire (Turkey)</a:t>
            </a:r>
          </a:p>
          <a:p>
            <a:endParaRPr lang="en-US" sz="33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352800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1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44"/>
            <a:ext cx="9144000" cy="1143000"/>
          </a:xfrm>
        </p:spPr>
        <p:txBody>
          <a:bodyPr/>
          <a:lstStyle/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Allies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600200"/>
            <a:ext cx="2590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300" dirty="0" smtClean="0"/>
              <a:t>Great Britain</a:t>
            </a:r>
          </a:p>
          <a:p>
            <a:r>
              <a:rPr lang="en-US" sz="3300" dirty="0" smtClean="0"/>
              <a:t>France</a:t>
            </a:r>
          </a:p>
          <a:p>
            <a:r>
              <a:rPr lang="en-US" sz="3300" dirty="0" smtClean="0"/>
              <a:t>Russia</a:t>
            </a:r>
          </a:p>
          <a:p>
            <a:r>
              <a:rPr lang="en-US" sz="3300" dirty="0" smtClean="0"/>
              <a:t>Belgium</a:t>
            </a:r>
          </a:p>
          <a:p>
            <a:r>
              <a:rPr lang="en-US" sz="3300" dirty="0"/>
              <a:t>*</a:t>
            </a:r>
            <a:r>
              <a:rPr lang="en-US" sz="3300" dirty="0" smtClean="0"/>
              <a:t>Serbia</a:t>
            </a:r>
          </a:p>
          <a:p>
            <a:r>
              <a:rPr lang="en-US" sz="3300" dirty="0" smtClean="0"/>
              <a:t>USA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641424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glogster.com/media/4/12/92/21/129221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9" y="685800"/>
            <a:ext cx="8962949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5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270" y="2362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started World War I 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4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46865" r="24756" b="13332"/>
          <a:stretch/>
        </p:blipFill>
        <p:spPr>
          <a:xfrm>
            <a:off x="13952" y="5366"/>
            <a:ext cx="9130048" cy="5903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449687" y="5908720"/>
            <a:ext cx="960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800" dirty="0" smtClean="0"/>
              <a:t>Bosnia </a:t>
            </a:r>
            <a:r>
              <a:rPr lang="en-US" sz="2800" dirty="0"/>
              <a:t>was </a:t>
            </a:r>
            <a:r>
              <a:rPr lang="en-US" sz="2800" dirty="0" smtClean="0"/>
              <a:t>a territory in </a:t>
            </a:r>
            <a:r>
              <a:rPr lang="en-US" sz="2800" dirty="0"/>
              <a:t>the very south-east corner of the Austrian empire. </a:t>
            </a:r>
          </a:p>
          <a:p>
            <a:pPr fontAlgn="base"/>
            <a:endParaRPr lang="en-US" sz="800" dirty="0" smtClean="0"/>
          </a:p>
          <a:p>
            <a:pPr fontAlgn="base"/>
            <a:endParaRPr lang="en-US" sz="800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2438400"/>
            <a:ext cx="1066800" cy="121920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656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 smtClean="0"/>
              <a:t>Some </a:t>
            </a:r>
            <a:r>
              <a:rPr lang="en-US" sz="3200" dirty="0"/>
              <a:t>people there wanted to be independent from Austria and set up their own state which could run </a:t>
            </a:r>
            <a:r>
              <a:rPr lang="en-US" sz="3200" dirty="0" smtClean="0"/>
              <a:t>itself.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46865" r="24756" b="13332"/>
          <a:stretch/>
        </p:blipFill>
        <p:spPr>
          <a:xfrm>
            <a:off x="13952" y="1243786"/>
            <a:ext cx="9130048" cy="59033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537656" y="3733800"/>
            <a:ext cx="1066800" cy="121920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586" y="16442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 smtClean="0"/>
              <a:t>Serbia had ethnic (family) ties to Bosnia and many Serbians wanted Bosnia to be free.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0" t="46865" r="24756" b="13332"/>
          <a:stretch/>
        </p:blipFill>
        <p:spPr>
          <a:xfrm>
            <a:off x="13952" y="1176172"/>
            <a:ext cx="9130048" cy="590335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37656" y="3733800"/>
            <a:ext cx="1066800" cy="1219200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257800" y="3733800"/>
            <a:ext cx="1219200" cy="12192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3270" y="23622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started World War I 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9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905000"/>
            <a:ext cx="396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June 28, 1914 </a:t>
            </a:r>
            <a:r>
              <a:rPr lang="en-US" sz="2800" dirty="0" smtClean="0">
                <a:solidFill>
                  <a:srgbClr val="FFC000"/>
                </a:solidFill>
                <a:latin typeface="Arial" panose="020B0604020202020204" pitchFamily="34" charset="0"/>
              </a:rPr>
              <a:t>Archduke Franz Ferdinand, the heir to the Austrian throne, was assassinated by a Serbian organization known as the Black Hand Gang.</a:t>
            </a:r>
          </a:p>
          <a:p>
            <a:endParaRPr lang="en-US" sz="2800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started World War I 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648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3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48" y="2762250"/>
            <a:ext cx="5867400" cy="409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t="-1100" r="29755" b="1100"/>
          <a:stretch/>
        </p:blipFill>
        <p:spPr>
          <a:xfrm>
            <a:off x="152400" y="152400"/>
            <a:ext cx="2666999" cy="3895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4816" y="1219200"/>
            <a:ext cx="4649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 Archduke Franz Ferdinand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439" y="5029200"/>
            <a:ext cx="3339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sym typeface="Wingdings" panose="05000000000000000000" pitchFamily="2" charset="2"/>
              </a:rPr>
              <a:t>Black Hand Gang 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71800" y="2186343"/>
            <a:ext cx="2438400" cy="2614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9439" y="2170399"/>
            <a:ext cx="371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sz="3600" b="1" dirty="0" err="1" smtClean="0">
                <a:solidFill>
                  <a:srgbClr val="FF0000"/>
                </a:solidFill>
              </a:rPr>
              <a:t>Gavrilo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Princip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74EC2588-CB2D-4308-9EB6-3F7274A20F1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66828</TotalTime>
  <Words>249</Words>
  <Application>Microsoft Office PowerPoint</Application>
  <PresentationFormat>On-screen Show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Verdana</vt:lpstr>
      <vt:lpstr>Wingdings</vt:lpstr>
      <vt:lpstr>Horizon</vt:lpstr>
      <vt:lpstr>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Austria-hungary declares war against Serbia </vt:lpstr>
      <vt:lpstr>Russia, Serbia's traditional ally, joins them against Austria-hungary.</vt:lpstr>
      <vt:lpstr>Germany, bound by the Triple Alliance treaty to Austria, joined the war.</vt:lpstr>
      <vt:lpstr>France and Britain, bound by alliance with Russia known as the Triple Entente, joined the war.</vt:lpstr>
      <vt:lpstr>Italy remained neutral until 23 May 1915, when it entered the war on the side of the Allies.</vt:lpstr>
      <vt:lpstr>Central powers</vt:lpstr>
      <vt:lpstr>Allies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Page 44</dc:title>
  <dc:creator>Windows User</dc:creator>
  <cp:lastModifiedBy>Gordon T. Reardon, Jr (gtreardon)</cp:lastModifiedBy>
  <cp:revision>164</cp:revision>
  <cp:lastPrinted>2014-01-16T15:20:44Z</cp:lastPrinted>
  <dcterms:created xsi:type="dcterms:W3CDTF">2011-12-05T19:09:42Z</dcterms:created>
  <dcterms:modified xsi:type="dcterms:W3CDTF">2018-01-26T16:59:31Z</dcterms:modified>
</cp:coreProperties>
</file>